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4" r:id="rId1"/>
  </p:sldMasterIdLst>
  <p:notesMasterIdLst>
    <p:notesMasterId r:id="rId42"/>
  </p:notesMasterIdLst>
  <p:handoutMasterIdLst>
    <p:handoutMasterId r:id="rId43"/>
  </p:handoutMasterIdLst>
  <p:sldIdLst>
    <p:sldId id="633" r:id="rId2"/>
    <p:sldId id="480" r:id="rId3"/>
    <p:sldId id="1026" r:id="rId4"/>
    <p:sldId id="1030" r:id="rId5"/>
    <p:sldId id="1028" r:id="rId6"/>
    <p:sldId id="827" r:id="rId7"/>
    <p:sldId id="1031" r:id="rId8"/>
    <p:sldId id="794" r:id="rId9"/>
    <p:sldId id="824" r:id="rId10"/>
    <p:sldId id="1032" r:id="rId11"/>
    <p:sldId id="828" r:id="rId12"/>
    <p:sldId id="894" r:id="rId13"/>
    <p:sldId id="483" r:id="rId14"/>
    <p:sldId id="1029" r:id="rId15"/>
    <p:sldId id="1033" r:id="rId16"/>
    <p:sldId id="891" r:id="rId17"/>
    <p:sldId id="833" r:id="rId18"/>
    <p:sldId id="890" r:id="rId19"/>
    <p:sldId id="504" r:id="rId20"/>
    <p:sldId id="499" r:id="rId21"/>
    <p:sldId id="892" r:id="rId22"/>
    <p:sldId id="801" r:id="rId23"/>
    <p:sldId id="740" r:id="rId24"/>
    <p:sldId id="458" r:id="rId25"/>
    <p:sldId id="809" r:id="rId26"/>
    <p:sldId id="1034" r:id="rId27"/>
    <p:sldId id="1025" r:id="rId28"/>
    <p:sldId id="840" r:id="rId29"/>
    <p:sldId id="485" r:id="rId30"/>
    <p:sldId id="512" r:id="rId31"/>
    <p:sldId id="510" r:id="rId32"/>
    <p:sldId id="1023" r:id="rId33"/>
    <p:sldId id="495" r:id="rId34"/>
    <p:sldId id="496" r:id="rId35"/>
    <p:sldId id="831" r:id="rId36"/>
    <p:sldId id="518" r:id="rId37"/>
    <p:sldId id="1024" r:id="rId38"/>
    <p:sldId id="644" r:id="rId39"/>
    <p:sldId id="1022" r:id="rId40"/>
    <p:sldId id="645" r:id="rId41"/>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960" userDrawn="1">
          <p15:clr>
            <a:srgbClr val="A4A3A4"/>
          </p15:clr>
        </p15:guide>
        <p15:guide id="2" orient="horz" pos="3251">
          <p15:clr>
            <a:srgbClr val="A4A3A4"/>
          </p15:clr>
        </p15:guide>
        <p15:guide id="3" orient="horz" pos="1440" userDrawn="1">
          <p15:clr>
            <a:srgbClr val="A4A3A4"/>
          </p15:clr>
        </p15:guide>
        <p15:guide id="4" pos="304">
          <p15:clr>
            <a:srgbClr val="A4A3A4"/>
          </p15:clr>
        </p15:guide>
      </p15:sldGuideLst>
    </p:ext>
    <p:ext uri="{2D200454-40CA-4A62-9FC3-DE9A4176ACB9}">
      <p15:notesGuideLst xmlns:p15="http://schemas.microsoft.com/office/powerpoint/2012/main">
        <p15:guide id="1" orient="horz" pos="2929"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 De La Cruz" initials="SDC" lastIdx="8" clrIdx="0"/>
  <p:cmAuthor id="7" name="Stacy M Cole" initials="SMC" lastIdx="10" clrIdx="7">
    <p:extLst>
      <p:ext uri="{19B8F6BF-5375-455C-9EA6-DF929625EA0E}">
        <p15:presenceInfo xmlns:p15="http://schemas.microsoft.com/office/powerpoint/2012/main" userId="S-1-5-21-1229272821-706699826-839522115-2217935" providerId="AD"/>
      </p:ext>
    </p:extLst>
  </p:cmAuthor>
  <p:cmAuthor id="1" name="Chris Hernandez" initials="CH" lastIdx="35" clrIdx="1"/>
  <p:cmAuthor id="8" name="Lindsey A. Robinson" initials="LAR" lastIdx="12" clrIdx="8">
    <p:extLst>
      <p:ext uri="{19B8F6BF-5375-455C-9EA6-DF929625EA0E}">
        <p15:presenceInfo xmlns:p15="http://schemas.microsoft.com/office/powerpoint/2012/main" userId="S-1-5-21-1229272821-706699826-839522115-3187363" providerId="AD"/>
      </p:ext>
    </p:extLst>
  </p:cmAuthor>
  <p:cmAuthor id="2" name="Anca V. Mitu" initials="AVM" lastIdx="8" clrIdx="2"/>
  <p:cmAuthor id="9" name="David E. Bruce" initials="DEB" lastIdx="26" clrIdx="9">
    <p:extLst>
      <p:ext uri="{19B8F6BF-5375-455C-9EA6-DF929625EA0E}">
        <p15:presenceInfo xmlns:p15="http://schemas.microsoft.com/office/powerpoint/2012/main" userId="S-1-5-21-1229272821-706699826-839522115-2642430" providerId="AD"/>
      </p:ext>
    </p:extLst>
  </p:cmAuthor>
  <p:cmAuthor id="3" name="Sara E. De La Cruz" initials="SEDLC" lastIdx="9" clrIdx="3"/>
  <p:cmAuthor id="4" name="Stacy M. Cole" initials="SMC" lastIdx="2" clrIdx="4"/>
  <p:cmAuthor id="5" name="Brianna M. Lane" initials="BML" lastIdx="24" clrIdx="5">
    <p:extLst>
      <p:ext uri="{19B8F6BF-5375-455C-9EA6-DF929625EA0E}">
        <p15:presenceInfo xmlns:p15="http://schemas.microsoft.com/office/powerpoint/2012/main" userId="S-1-5-21-1229272821-706699826-839522115-3164280" providerId="AD"/>
      </p:ext>
    </p:extLst>
  </p:cmAuthor>
  <p:cmAuthor id="6" name="Phillip Jordan" initials="PJ" lastIdx="28" clrIdx="6">
    <p:extLst>
      <p:ext uri="{19B8F6BF-5375-455C-9EA6-DF929625EA0E}">
        <p15:presenceInfo xmlns:p15="http://schemas.microsoft.com/office/powerpoint/2012/main" userId="S-1-5-21-1229272821-706699826-839522115-45872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9E"/>
    <a:srgbClr val="646464"/>
    <a:srgbClr val="D60093"/>
    <a:srgbClr val="FFFFFF"/>
    <a:srgbClr val="003E74"/>
    <a:srgbClr val="CCC7C0"/>
    <a:srgbClr val="A9A39B"/>
    <a:srgbClr val="776F67"/>
    <a:srgbClr val="5F574F"/>
    <a:srgbClr val="938B82"/>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385" autoAdjust="0"/>
  </p:normalViewPr>
  <p:slideViewPr>
    <p:cSldViewPr snapToGrid="0">
      <p:cViewPr varScale="1">
        <p:scale>
          <a:sx n="63" d="100"/>
          <a:sy n="63" d="100"/>
        </p:scale>
        <p:origin x="318" y="60"/>
      </p:cViewPr>
      <p:guideLst>
        <p:guide orient="horz" pos="960"/>
        <p:guide orient="horz" pos="3251"/>
        <p:guide orient="horz" pos="1440"/>
        <p:guide pos="304"/>
      </p:guideLst>
    </p:cSldViewPr>
  </p:slideViewPr>
  <p:outlineViewPr>
    <p:cViewPr>
      <p:scale>
        <a:sx n="33" d="100"/>
        <a:sy n="33" d="100"/>
      </p:scale>
      <p:origin x="0" y="-16158"/>
    </p:cViewPr>
  </p:outlineViewPr>
  <p:notesTextViewPr>
    <p:cViewPr>
      <p:scale>
        <a:sx n="125" d="100"/>
        <a:sy n="125" d="100"/>
      </p:scale>
      <p:origin x="0" y="0"/>
    </p:cViewPr>
  </p:notesTextViewPr>
  <p:sorterViewPr>
    <p:cViewPr>
      <p:scale>
        <a:sx n="100" d="100"/>
        <a:sy n="100" d="100"/>
      </p:scale>
      <p:origin x="0" y="-4800"/>
    </p:cViewPr>
  </p:sorterViewPr>
  <p:notesViewPr>
    <p:cSldViewPr snapToGrid="0">
      <p:cViewPr>
        <p:scale>
          <a:sx n="100" d="100"/>
          <a:sy n="100" d="100"/>
        </p:scale>
        <p:origin x="3552" y="72"/>
      </p:cViewPr>
      <p:guideLst>
        <p:guide orient="horz" pos="2929"/>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a:solidFill>
                <a:schemeClr val="tx2"/>
              </a:solidFill>
            </a:ln>
          </c:spPr>
          <c:dPt>
            <c:idx val="0"/>
            <c:bubble3D val="0"/>
            <c:spPr>
              <a:solidFill>
                <a:schemeClr val="tx2"/>
              </a:solidFill>
              <a:ln w="19050">
                <a:solidFill>
                  <a:schemeClr val="tx2"/>
                </a:solidFill>
              </a:ln>
              <a:effectLst/>
            </c:spPr>
            <c:extLst>
              <c:ext xmlns:c16="http://schemas.microsoft.com/office/drawing/2014/chart" uri="{C3380CC4-5D6E-409C-BE32-E72D297353CC}">
                <c16:uniqueId val="{00000002-8B80-4382-BE71-33EA2D95831C}"/>
              </c:ext>
            </c:extLst>
          </c:dPt>
          <c:dPt>
            <c:idx val="1"/>
            <c:bubble3D val="0"/>
            <c:spPr>
              <a:solidFill>
                <a:schemeClr val="accent6">
                  <a:lumMod val="40000"/>
                  <a:lumOff val="60000"/>
                </a:schemeClr>
              </a:solidFill>
              <a:ln w="19050">
                <a:solidFill>
                  <a:schemeClr val="tx2"/>
                </a:solidFill>
              </a:ln>
              <a:effectLst/>
            </c:spPr>
            <c:extLst>
              <c:ext xmlns:c16="http://schemas.microsoft.com/office/drawing/2014/chart" uri="{C3380CC4-5D6E-409C-BE32-E72D297353CC}">
                <c16:uniqueId val="{00000001-8B80-4382-BE71-33EA2D95831C}"/>
              </c:ext>
            </c:extLst>
          </c:dPt>
          <c:cat>
            <c:strRef>
              <c:f>Sheet1!$A$2:$A$3</c:f>
              <c:strCache>
                <c:ptCount val="2"/>
                <c:pt idx="0">
                  <c:v>Employees with any disability leave</c:v>
                </c:pt>
                <c:pt idx="1">
                  <c:v>Employees with no disability leave</c:v>
                </c:pt>
              </c:strCache>
            </c:strRef>
          </c:cat>
          <c:val>
            <c:numRef>
              <c:f>Sheet1!$B$2:$B$3</c:f>
              <c:numCache>
                <c:formatCode>0.00%</c:formatCode>
                <c:ptCount val="2"/>
                <c:pt idx="0">
                  <c:v>0.255</c:v>
                </c:pt>
                <c:pt idx="1">
                  <c:v>0.754</c:v>
                </c:pt>
              </c:numCache>
            </c:numRef>
          </c:val>
          <c:extLst>
            <c:ext xmlns:c16="http://schemas.microsoft.com/office/drawing/2014/chart" uri="{C3380CC4-5D6E-409C-BE32-E72D297353CC}">
              <c16:uniqueId val="{00000000-8B80-4382-BE71-33EA2D95831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6">
                  <a:lumMod val="40000"/>
                  <a:lumOff val="60000"/>
                </a:schemeClr>
              </a:solidFill>
              <a:ln w="19050">
                <a:solidFill>
                  <a:schemeClr val="tx2"/>
                </a:solidFill>
              </a:ln>
              <a:effectLst/>
            </c:spPr>
            <c:extLst>
              <c:ext xmlns:c16="http://schemas.microsoft.com/office/drawing/2014/chart" uri="{C3380CC4-5D6E-409C-BE32-E72D297353CC}">
                <c16:uniqueId val="{00000001-9FAC-45CE-A906-81A04D434CE0}"/>
              </c:ext>
            </c:extLst>
          </c:dPt>
          <c:dPt>
            <c:idx val="1"/>
            <c:bubble3D val="0"/>
            <c:spPr>
              <a:solidFill>
                <a:schemeClr val="tx2"/>
              </a:solidFill>
              <a:ln w="19050">
                <a:solidFill>
                  <a:schemeClr val="tx2"/>
                </a:solidFill>
              </a:ln>
              <a:effectLst/>
            </c:spPr>
            <c:extLst>
              <c:ext xmlns:c16="http://schemas.microsoft.com/office/drawing/2014/chart" uri="{C3380CC4-5D6E-409C-BE32-E72D297353CC}">
                <c16:uniqueId val="{00000003-9FAC-45CE-A906-81A04D434CE0}"/>
              </c:ext>
            </c:extLst>
          </c:dPt>
          <c:cat>
            <c:strRef>
              <c:f>Sheet1!$A$2:$A$3</c:f>
              <c:strCache>
                <c:ptCount val="2"/>
                <c:pt idx="0">
                  <c:v>1st Qtr</c:v>
                </c:pt>
                <c:pt idx="1">
                  <c:v>2nd Qtr</c:v>
                </c:pt>
              </c:strCache>
            </c:strRef>
          </c:cat>
          <c:val>
            <c:numRef>
              <c:f>Sheet1!$B$2:$B$3</c:f>
              <c:numCache>
                <c:formatCode>0.00%</c:formatCode>
                <c:ptCount val="2"/>
                <c:pt idx="0">
                  <c:v>0.505</c:v>
                </c:pt>
                <c:pt idx="1">
                  <c:v>0.495</c:v>
                </c:pt>
              </c:numCache>
            </c:numRef>
          </c:val>
          <c:extLst>
            <c:ext xmlns:c16="http://schemas.microsoft.com/office/drawing/2014/chart" uri="{C3380CC4-5D6E-409C-BE32-E72D297353CC}">
              <c16:uniqueId val="{00000000-8B80-4382-BE71-33EA2D95831C}"/>
            </c:ext>
          </c:extLst>
        </c:ser>
        <c:dLbls>
          <c:showLegendKey val="0"/>
          <c:showVal val="0"/>
          <c:showCatName val="0"/>
          <c:showSerName val="0"/>
          <c:showPercent val="0"/>
          <c:showBubbleSize val="0"/>
          <c:showLeaderLines val="1"/>
        </c:dLbls>
        <c:firstSliceAng val="18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1"/>
            <a:ext cx="2971800" cy="465221"/>
          </a:xfrm>
          <a:prstGeom prst="rect">
            <a:avLst/>
          </a:prstGeom>
        </p:spPr>
        <p:txBody>
          <a:bodyPr vert="horz" lIns="91420" tIns="45710" rIns="91420" bIns="45710" rtlCol="0"/>
          <a:lstStyle>
            <a:lvl1pPr algn="l" fontAlgn="auto">
              <a:spcBef>
                <a:spcPts val="0"/>
              </a:spcBef>
              <a:spcAft>
                <a:spcPts val="0"/>
              </a:spcAft>
              <a:defRPr sz="1200">
                <a:latin typeface="+mn-lt"/>
              </a:defRPr>
            </a:lvl1pPr>
          </a:lstStyle>
          <a:p>
            <a:pPr>
              <a:defRPr/>
            </a:pPr>
            <a:endParaRPr lang="en-US" dirty="0">
              <a:latin typeface="Arial Narrow" pitchFamily="34" charset="0"/>
            </a:endParaRPr>
          </a:p>
        </p:txBody>
      </p:sp>
      <p:sp>
        <p:nvSpPr>
          <p:cNvPr id="3" name="Date Placeholder 2"/>
          <p:cNvSpPr>
            <a:spLocks noGrp="1"/>
          </p:cNvSpPr>
          <p:nvPr>
            <p:ph type="dt" sz="quarter" idx="1"/>
          </p:nvPr>
        </p:nvSpPr>
        <p:spPr>
          <a:xfrm>
            <a:off x="3884613" y="11"/>
            <a:ext cx="2971800" cy="465221"/>
          </a:xfrm>
          <a:prstGeom prst="rect">
            <a:avLst/>
          </a:prstGeom>
        </p:spPr>
        <p:txBody>
          <a:bodyPr vert="horz" lIns="91420" tIns="45710" rIns="91420" bIns="45710" rtlCol="0"/>
          <a:lstStyle>
            <a:lvl1pPr algn="r" fontAlgn="auto">
              <a:spcBef>
                <a:spcPts val="0"/>
              </a:spcBef>
              <a:spcAft>
                <a:spcPts val="0"/>
              </a:spcAft>
              <a:defRPr sz="1200">
                <a:latin typeface="+mn-lt"/>
              </a:defRPr>
            </a:lvl1pPr>
          </a:lstStyle>
          <a:p>
            <a:pPr>
              <a:defRPr/>
            </a:pPr>
            <a:fld id="{7F079C34-27C5-49AD-9D3F-739264FB7161}" type="datetimeFigureOut">
              <a:rPr lang="en-US">
                <a:latin typeface="Arial Narrow" pitchFamily="34" charset="0"/>
              </a:rPr>
              <a:pPr>
                <a:defRPr/>
              </a:pPr>
              <a:t>8/2/2019</a:t>
            </a:fld>
            <a:endParaRPr lang="en-US" dirty="0">
              <a:latin typeface="Arial Narrow" pitchFamily="34" charset="0"/>
            </a:endParaRPr>
          </a:p>
        </p:txBody>
      </p:sp>
      <p:sp>
        <p:nvSpPr>
          <p:cNvPr id="4" name="Footer Placeholder 3"/>
          <p:cNvSpPr>
            <a:spLocks noGrp="1"/>
          </p:cNvSpPr>
          <p:nvPr>
            <p:ph type="ftr" sz="quarter" idx="2"/>
          </p:nvPr>
        </p:nvSpPr>
        <p:spPr>
          <a:xfrm>
            <a:off x="0" y="8829586"/>
            <a:ext cx="2971800" cy="465221"/>
          </a:xfrm>
          <a:prstGeom prst="rect">
            <a:avLst/>
          </a:prstGeom>
        </p:spPr>
        <p:txBody>
          <a:bodyPr vert="horz" lIns="91420" tIns="45710" rIns="91420" bIns="45710" rtlCol="0" anchor="b"/>
          <a:lstStyle>
            <a:lvl1pPr algn="l" fontAlgn="auto">
              <a:spcBef>
                <a:spcPts val="0"/>
              </a:spcBef>
              <a:spcAft>
                <a:spcPts val="0"/>
              </a:spcAft>
              <a:defRPr sz="1200">
                <a:latin typeface="+mn-lt"/>
              </a:defRPr>
            </a:lvl1pPr>
          </a:lstStyle>
          <a:p>
            <a:pPr>
              <a:defRPr/>
            </a:pPr>
            <a:endParaRPr lang="en-US" dirty="0">
              <a:latin typeface="Arial Narrow" pitchFamily="34" charset="0"/>
            </a:endParaRPr>
          </a:p>
        </p:txBody>
      </p:sp>
      <p:sp>
        <p:nvSpPr>
          <p:cNvPr id="5" name="Slide Number Placeholder 4"/>
          <p:cNvSpPr>
            <a:spLocks noGrp="1"/>
          </p:cNvSpPr>
          <p:nvPr>
            <p:ph type="sldNum" sz="quarter" idx="3"/>
          </p:nvPr>
        </p:nvSpPr>
        <p:spPr>
          <a:xfrm>
            <a:off x="3884613" y="8829586"/>
            <a:ext cx="2971800" cy="465221"/>
          </a:xfrm>
          <a:prstGeom prst="rect">
            <a:avLst/>
          </a:prstGeom>
        </p:spPr>
        <p:txBody>
          <a:bodyPr vert="horz" lIns="91420" tIns="45710" rIns="91420" bIns="45710" rtlCol="0" anchor="b"/>
          <a:lstStyle>
            <a:lvl1pPr algn="r" fontAlgn="auto">
              <a:spcBef>
                <a:spcPts val="0"/>
              </a:spcBef>
              <a:spcAft>
                <a:spcPts val="0"/>
              </a:spcAft>
              <a:defRPr sz="1200">
                <a:latin typeface="+mn-lt"/>
              </a:defRPr>
            </a:lvl1pPr>
          </a:lstStyle>
          <a:p>
            <a:pPr>
              <a:defRPr/>
            </a:pPr>
            <a:fld id="{9AC8CF8B-F068-4785-89E0-5EEC8D45B7C8}" type="slidenum">
              <a:rPr lang="en-US">
                <a:latin typeface="Arial Narrow" pitchFamily="34" charset="0"/>
              </a:rPr>
              <a:pPr>
                <a:defRPr/>
              </a:pPr>
              <a:t>‹#›</a:t>
            </a:fld>
            <a:endParaRPr lang="en-US" dirty="0">
              <a:latin typeface="Arial Narrow" pitchFamily="34" charset="0"/>
            </a:endParaRPr>
          </a:p>
        </p:txBody>
      </p:sp>
    </p:spTree>
    <p:extLst>
      <p:ext uri="{BB962C8B-B14F-4D97-AF65-F5344CB8AC3E}">
        <p14:creationId xmlns:p14="http://schemas.microsoft.com/office/powerpoint/2010/main" val="3389465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1"/>
            <a:ext cx="2971800" cy="465221"/>
          </a:xfrm>
          <a:prstGeom prst="rect">
            <a:avLst/>
          </a:prstGeom>
        </p:spPr>
        <p:txBody>
          <a:bodyPr vert="horz" lIns="91420" tIns="45710" rIns="91420" bIns="45710" rtlCol="0"/>
          <a:lstStyle>
            <a:lvl1pPr algn="l" fontAlgn="auto">
              <a:spcBef>
                <a:spcPts val="0"/>
              </a:spcBef>
              <a:spcAft>
                <a:spcPts val="0"/>
              </a:spcAft>
              <a:defRPr sz="1200">
                <a:latin typeface="Arial" panose="020B0604020202020204" pitchFamily="34" charset="0"/>
                <a:cs typeface="Arial" panose="020B0604020202020204" pitchFamily="34" charset="0"/>
              </a:defRPr>
            </a:lvl1pPr>
          </a:lstStyle>
          <a:p>
            <a:pPr>
              <a:defRPr/>
            </a:pPr>
            <a:endParaRPr lang="en-US" dirty="0"/>
          </a:p>
        </p:txBody>
      </p:sp>
      <p:sp>
        <p:nvSpPr>
          <p:cNvPr id="3" name="Date Placeholder 2"/>
          <p:cNvSpPr>
            <a:spLocks noGrp="1"/>
          </p:cNvSpPr>
          <p:nvPr>
            <p:ph type="dt" idx="1"/>
          </p:nvPr>
        </p:nvSpPr>
        <p:spPr>
          <a:xfrm>
            <a:off x="3884613" y="11"/>
            <a:ext cx="2971800" cy="465221"/>
          </a:xfrm>
          <a:prstGeom prst="rect">
            <a:avLst/>
          </a:prstGeom>
        </p:spPr>
        <p:txBody>
          <a:bodyPr vert="horz" lIns="91420" tIns="45710" rIns="91420" bIns="45710" rtlCol="0"/>
          <a:lstStyle>
            <a:lvl1pPr algn="r" fontAlgn="auto">
              <a:spcBef>
                <a:spcPts val="0"/>
              </a:spcBef>
              <a:spcAft>
                <a:spcPts val="0"/>
              </a:spcAft>
              <a:defRPr sz="1200">
                <a:latin typeface="Arial" panose="020B0604020202020204" pitchFamily="34" charset="0"/>
                <a:cs typeface="Arial" panose="020B0604020202020204" pitchFamily="34" charset="0"/>
              </a:defRPr>
            </a:lvl1pPr>
          </a:lstStyle>
          <a:p>
            <a:pPr>
              <a:defRPr/>
            </a:pPr>
            <a:fld id="{8F5E5CFD-5B42-474D-A949-90D7109C2D54}" type="datetimeFigureOut">
              <a:rPr lang="en-US" smtClean="0"/>
              <a:pPr>
                <a:defRPr/>
              </a:pPr>
              <a:t>8/2/2019</a:t>
            </a:fld>
            <a:endParaRPr lang="en-US" dirty="0"/>
          </a:p>
        </p:txBody>
      </p:sp>
      <p:sp>
        <p:nvSpPr>
          <p:cNvPr id="4" name="Slide Image Placeholder 3"/>
          <p:cNvSpPr>
            <a:spLocks noGrp="1" noRot="1" noChangeAspect="1"/>
          </p:cNvSpPr>
          <p:nvPr>
            <p:ph type="sldImg" idx="2"/>
          </p:nvPr>
        </p:nvSpPr>
        <p:spPr>
          <a:xfrm>
            <a:off x="1549400" y="544513"/>
            <a:ext cx="3759200" cy="2819400"/>
          </a:xfrm>
          <a:prstGeom prst="rect">
            <a:avLst/>
          </a:prstGeom>
          <a:noFill/>
          <a:ln w="12700">
            <a:solidFill>
              <a:prstClr val="black"/>
            </a:solidFill>
          </a:ln>
        </p:spPr>
        <p:txBody>
          <a:bodyPr vert="horz" lIns="91420" tIns="45710" rIns="91420" bIns="45710" rtlCol="0" anchor="ctr"/>
          <a:lstStyle/>
          <a:p>
            <a:pPr lvl="0"/>
            <a:endParaRPr lang="en-US" noProof="0" dirty="0"/>
          </a:p>
        </p:txBody>
      </p:sp>
      <p:sp>
        <p:nvSpPr>
          <p:cNvPr id="5" name="Notes Placeholder 4"/>
          <p:cNvSpPr>
            <a:spLocks noGrp="1"/>
          </p:cNvSpPr>
          <p:nvPr>
            <p:ph type="body" sz="quarter" idx="3"/>
          </p:nvPr>
        </p:nvSpPr>
        <p:spPr>
          <a:xfrm>
            <a:off x="599873" y="3622043"/>
            <a:ext cx="5486400" cy="5285560"/>
          </a:xfrm>
          <a:prstGeom prst="rect">
            <a:avLst/>
          </a:prstGeom>
        </p:spPr>
        <p:txBody>
          <a:bodyPr vert="horz" lIns="91420" tIns="45710" rIns="91420" bIns="4571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586"/>
            <a:ext cx="2971800" cy="465221"/>
          </a:xfrm>
          <a:prstGeom prst="rect">
            <a:avLst/>
          </a:prstGeom>
        </p:spPr>
        <p:txBody>
          <a:bodyPr vert="horz" lIns="91420" tIns="45710" rIns="91420" bIns="45710" rtlCol="0" anchor="b"/>
          <a:lstStyle>
            <a:lvl1pPr algn="l" fontAlgn="auto">
              <a:spcBef>
                <a:spcPts val="0"/>
              </a:spcBef>
              <a:spcAft>
                <a:spcPts val="0"/>
              </a:spcAft>
              <a:defRPr sz="1200">
                <a:latin typeface="Arial" panose="020B0604020202020204" pitchFamily="34" charset="0"/>
                <a:cs typeface="Arial" panose="020B0604020202020204" pitchFamily="34" charset="0"/>
              </a:defRPr>
            </a:lvl1pPr>
          </a:lstStyle>
          <a:p>
            <a:pPr>
              <a:defRPr/>
            </a:pPr>
            <a:endParaRPr lang="en-US" dirty="0"/>
          </a:p>
        </p:txBody>
      </p:sp>
      <p:sp>
        <p:nvSpPr>
          <p:cNvPr id="7" name="Slide Number Placeholder 6"/>
          <p:cNvSpPr>
            <a:spLocks noGrp="1"/>
          </p:cNvSpPr>
          <p:nvPr>
            <p:ph type="sldNum" sz="quarter" idx="5"/>
          </p:nvPr>
        </p:nvSpPr>
        <p:spPr>
          <a:xfrm>
            <a:off x="3884613" y="8829586"/>
            <a:ext cx="2971800" cy="465221"/>
          </a:xfrm>
          <a:prstGeom prst="rect">
            <a:avLst/>
          </a:prstGeom>
        </p:spPr>
        <p:txBody>
          <a:bodyPr vert="horz" lIns="91420" tIns="45710" rIns="91420" bIns="45710" rtlCol="0" anchor="b"/>
          <a:lstStyle>
            <a:lvl1pPr algn="r" fontAlgn="auto">
              <a:spcBef>
                <a:spcPts val="0"/>
              </a:spcBef>
              <a:spcAft>
                <a:spcPts val="0"/>
              </a:spcAft>
              <a:defRPr sz="1200">
                <a:latin typeface="Arial" panose="020B0604020202020204" pitchFamily="34" charset="0"/>
                <a:cs typeface="Arial" panose="020B0604020202020204" pitchFamily="34" charset="0"/>
              </a:defRPr>
            </a:lvl1pPr>
          </a:lstStyle>
          <a:p>
            <a:pPr>
              <a:defRPr/>
            </a:pPr>
            <a:fld id="{01E594B4-9AE4-4D5F-9DF1-8E799FD70BCC}" type="slidenum">
              <a:rPr lang="en-US" smtClean="0"/>
              <a:pPr>
                <a:defRPr/>
              </a:pPr>
              <a:t>‹#›</a:t>
            </a:fld>
            <a:endParaRPr lang="en-US" dirty="0"/>
          </a:p>
        </p:txBody>
      </p:sp>
    </p:spTree>
    <p:extLst>
      <p:ext uri="{BB962C8B-B14F-4D97-AF65-F5344CB8AC3E}">
        <p14:creationId xmlns:p14="http://schemas.microsoft.com/office/powerpoint/2010/main" val="2856774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20000"/>
              </a:spcBef>
              <a:spcAft>
                <a:spcPct val="50000"/>
              </a:spcAft>
            </a:pPr>
            <a:r>
              <a:rPr lang="en-US" sz="1200" b="1" dirty="0">
                <a:latin typeface="Arial" panose="020B0604020202020204" pitchFamily="34" charset="0"/>
                <a:cs typeface="Arial" panose="020B0604020202020204" pitchFamily="34" charset="0"/>
              </a:rPr>
              <a:t>[</a:t>
            </a:r>
            <a:r>
              <a:rPr lang="en-US" altLang="en-US" b="1" dirty="0"/>
              <a:t>Presenter’s notes:</a:t>
            </a:r>
          </a:p>
          <a:p>
            <a:pPr eaLnBrk="1" hangingPunct="1">
              <a:spcBef>
                <a:spcPct val="20000"/>
              </a:spcBef>
              <a:spcAft>
                <a:spcPct val="50000"/>
              </a:spcAft>
            </a:pPr>
            <a:r>
              <a:rPr lang="en-US" altLang="en-US" dirty="0"/>
              <a:t>Delete this and other unwanted slides before presenting.]</a:t>
            </a:r>
          </a:p>
          <a:p>
            <a:pPr marL="0" lvl="1" defTabSz="904699"/>
            <a:endParaRPr lang="en-US" sz="1200" b="1" dirty="0">
              <a:latin typeface="Arial" panose="020B0604020202020204" pitchFamily="34" charset="0"/>
              <a:cs typeface="Arial" panose="020B0604020202020204" pitchFamily="34" charset="0"/>
            </a:endParaRPr>
          </a:p>
          <a:p>
            <a:endParaRPr lang="en-U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3177" indent="-285839" eaLnBrk="0" hangingPunct="0">
              <a:defRPr>
                <a:solidFill>
                  <a:schemeClr val="tx1"/>
                </a:solidFill>
                <a:latin typeface="Calibri" pitchFamily="34" charset="0"/>
              </a:defRPr>
            </a:lvl2pPr>
            <a:lvl3pPr marL="1143348" indent="-228671" eaLnBrk="0" hangingPunct="0">
              <a:defRPr>
                <a:solidFill>
                  <a:schemeClr val="tx1"/>
                </a:solidFill>
                <a:latin typeface="Calibri" pitchFamily="34" charset="0"/>
              </a:defRPr>
            </a:lvl3pPr>
            <a:lvl4pPr marL="1600688" indent="-228671" eaLnBrk="0" hangingPunct="0">
              <a:defRPr>
                <a:solidFill>
                  <a:schemeClr val="tx1"/>
                </a:solidFill>
                <a:latin typeface="Calibri" pitchFamily="34" charset="0"/>
              </a:defRPr>
            </a:lvl4pPr>
            <a:lvl5pPr marL="2058027" indent="-228671" eaLnBrk="0" hangingPunct="0">
              <a:defRPr>
                <a:solidFill>
                  <a:schemeClr val="tx1"/>
                </a:solidFill>
                <a:latin typeface="Calibri" pitchFamily="34" charset="0"/>
              </a:defRPr>
            </a:lvl5pPr>
            <a:lvl6pPr marL="2515366" indent="-228671" eaLnBrk="0" fontAlgn="base" hangingPunct="0">
              <a:spcBef>
                <a:spcPct val="0"/>
              </a:spcBef>
              <a:spcAft>
                <a:spcPct val="0"/>
              </a:spcAft>
              <a:defRPr>
                <a:solidFill>
                  <a:schemeClr val="tx1"/>
                </a:solidFill>
                <a:latin typeface="Calibri" pitchFamily="34" charset="0"/>
              </a:defRPr>
            </a:lvl6pPr>
            <a:lvl7pPr marL="2972705" indent="-228671" eaLnBrk="0" fontAlgn="base" hangingPunct="0">
              <a:spcBef>
                <a:spcPct val="0"/>
              </a:spcBef>
              <a:spcAft>
                <a:spcPct val="0"/>
              </a:spcAft>
              <a:defRPr>
                <a:solidFill>
                  <a:schemeClr val="tx1"/>
                </a:solidFill>
                <a:latin typeface="Calibri" pitchFamily="34" charset="0"/>
              </a:defRPr>
            </a:lvl7pPr>
            <a:lvl8pPr marL="3430044" indent="-228671" eaLnBrk="0" fontAlgn="base" hangingPunct="0">
              <a:spcBef>
                <a:spcPct val="0"/>
              </a:spcBef>
              <a:spcAft>
                <a:spcPct val="0"/>
              </a:spcAft>
              <a:defRPr>
                <a:solidFill>
                  <a:schemeClr val="tx1"/>
                </a:solidFill>
                <a:latin typeface="Calibri" pitchFamily="34" charset="0"/>
              </a:defRPr>
            </a:lvl8pPr>
            <a:lvl9pPr marL="3887383" indent="-228671"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43FF622-6BFC-46A5-857A-977B1312F217}" type="slidenum">
              <a:rPr lang="en-US">
                <a:latin typeface="Arial" panose="020B0604020202020204" pitchFamily="34" charset="0"/>
              </a:rPr>
              <a:pPr eaLnBrk="1" fontAlgn="base" hangingPunct="1">
                <a:spcBef>
                  <a:spcPct val="0"/>
                </a:spcBef>
                <a:spcAft>
                  <a:spcPct val="0"/>
                </a:spcAft>
              </a:pPr>
              <a:t>1</a:t>
            </a:fld>
            <a:endParaRPr lang="en-US" dirty="0">
              <a:latin typeface="Arial" panose="020B0604020202020204" pitchFamily="34" charset="0"/>
            </a:endParaRPr>
          </a:p>
        </p:txBody>
      </p:sp>
    </p:spTree>
    <p:extLst>
      <p:ext uri="{BB962C8B-B14F-4D97-AF65-F5344CB8AC3E}">
        <p14:creationId xmlns:p14="http://schemas.microsoft.com/office/powerpoint/2010/main" val="2454906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Similarly, chronic conditions also drive a disproportionate amount of total health care costs. During a 5-year study of 408,000 U.S. workers, 25.5% (104,138) took disability leave. That 25% of the employee population accounted for more than 50% of all health care costs.</a:t>
            </a:r>
            <a:r>
              <a:rPr lang="en-US" sz="1200" kern="1200" baseline="30000" dirty="0">
                <a:solidFill>
                  <a:schemeClr val="tx1"/>
                </a:solidFill>
                <a:effectLst/>
                <a:latin typeface="Arial" panose="020B0604020202020204" pitchFamily="34" charset="0"/>
                <a:ea typeface="+mn-ea"/>
                <a:cs typeface="Arial" panose="020B0604020202020204" pitchFamily="34" charset="0"/>
              </a:rPr>
              <a:t>1</a:t>
            </a:r>
            <a:r>
              <a:rPr lang="en-US" sz="1200" kern="1200" dirty="0">
                <a:solidFill>
                  <a:schemeClr val="tx1"/>
                </a:solidFill>
                <a:effectLst/>
                <a:latin typeface="Arial" panose="020B0604020202020204" pitchFamily="34" charset="0"/>
                <a:ea typeface="+mn-ea"/>
                <a:cs typeface="Arial" panose="020B0604020202020204"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The study also showed that at least a dozen chronic conditions were seen more frequently in employees who took disability leave than in employees who didn’t. Hypertension and high cholesterol were the two chronic conditions seen most often in employees who took disability leaves.</a:t>
            </a:r>
            <a:r>
              <a:rPr lang="en-US" sz="1200" kern="1200" baseline="30000" dirty="0">
                <a:solidFill>
                  <a:schemeClr val="tx1"/>
                </a:solidFill>
                <a:effectLst/>
                <a:latin typeface="Arial" panose="020B0604020202020204" pitchFamily="34" charset="0"/>
                <a:ea typeface="+mn-ea"/>
                <a:cs typeface="Arial" panose="020B0604020202020204" pitchFamily="34" charset="0"/>
              </a:rPr>
              <a:t>2</a:t>
            </a:r>
            <a:r>
              <a:rPr lang="en-US" sz="1200" kern="1200" dirty="0">
                <a:solidFill>
                  <a:schemeClr val="tx1"/>
                </a:solidFill>
                <a:effectLst/>
                <a:latin typeface="Arial" panose="020B0604020202020204" pitchFamily="34" charset="0"/>
                <a:ea typeface="+mn-ea"/>
                <a:cs typeface="Arial" panose="020B0604020202020204"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These stats can be alarming. Especially for small businesses with fewer employees ― where the effects of chronic conditions are felt more acutely. The good news: A proactive health strategy developed with the right partner can help you manage, or prevent, chronic conditions among your employees.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Arial" panose="020B0604020202020204" pitchFamily="34" charset="0"/>
                <a:ea typeface="+mn-ea"/>
                <a:cs typeface="Arial" panose="020B0604020202020204" pitchFamily="34" charset="0"/>
              </a:rPr>
              <a:t>________________________________________________</a:t>
            </a:r>
            <a:endParaRPr lang="en-US" sz="1200"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aseline="30000" dirty="0"/>
              <a:t>1</a:t>
            </a:r>
            <a:r>
              <a:rPr lang="en-US" sz="1200" dirty="0"/>
              <a:t>“Temporarily Disabled Workers Account for a Disproportionate Share of Health Care Payments,” </a:t>
            </a:r>
            <a:r>
              <a:rPr lang="en-US" sz="1200" i="1" dirty="0"/>
              <a:t>Health Affairs</a:t>
            </a:r>
            <a:r>
              <a:rPr lang="en-US" sz="1200" i="0" dirty="0"/>
              <a:t>, February 2017, healthaffairs.org/doi/10.1377/hlthaff.2016.1013</a:t>
            </a:r>
            <a:r>
              <a:rPr lang="en-US" sz="1200" dirty="0"/>
              <a:t>.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aseline="30000" dirty="0"/>
              <a:t>2</a:t>
            </a:r>
            <a:r>
              <a:rPr lang="en-US" sz="1200" dirty="0"/>
              <a:t>See note 1. </a:t>
            </a:r>
          </a:p>
          <a:p>
            <a:endParaRPr lang="en-US" dirty="0"/>
          </a:p>
        </p:txBody>
      </p:sp>
      <p:sp>
        <p:nvSpPr>
          <p:cNvPr id="4" name="Slide Number Placeholder 3"/>
          <p:cNvSpPr>
            <a:spLocks noGrp="1"/>
          </p:cNvSpPr>
          <p:nvPr>
            <p:ph type="sldNum" sz="quarter" idx="10"/>
          </p:nvPr>
        </p:nvSpPr>
        <p:spPr/>
        <p:txBody>
          <a:bodyPr/>
          <a:lstStyle/>
          <a:p>
            <a:fld id="{D09606FF-3296-3D46-97B8-D2FD41DD31BD}" type="slidenum">
              <a:rPr lang="en-US" smtClean="0"/>
              <a:t>10</a:t>
            </a:fld>
            <a:endParaRPr lang="en-US" dirty="0"/>
          </a:p>
        </p:txBody>
      </p:sp>
    </p:spTree>
    <p:extLst>
      <p:ext uri="{BB962C8B-B14F-4D97-AF65-F5344CB8AC3E}">
        <p14:creationId xmlns:p14="http://schemas.microsoft.com/office/powerpoint/2010/main" val="2634713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dirty="0"/>
              <a:t>Many chronic diseases are </a:t>
            </a:r>
            <a:r>
              <a:rPr lang="en-US" sz="1200" b="1" dirty="0"/>
              <a:t>preventable. </a:t>
            </a:r>
            <a:r>
              <a:rPr lang="en-US" sz="1200" dirty="0"/>
              <a:t>For example, 80% of premature heart disease, stroke, and diabetes could be prevented by eliminating known risk factors.</a:t>
            </a:r>
            <a:r>
              <a:rPr lang="en-US" sz="1200" baseline="30000" dirty="0"/>
              <a:t>1 </a:t>
            </a:r>
            <a:r>
              <a:rPr lang="en-US" sz="1200" dirty="0"/>
              <a:t>Risk factors for many chronic conditions include: </a:t>
            </a:r>
          </a:p>
          <a:p>
            <a:pPr marL="171450" indent="-171450">
              <a:buFont typeface="Arial" panose="020B0604020202020204" pitchFamily="34" charset="0"/>
              <a:buChar char="•"/>
            </a:pPr>
            <a:r>
              <a:rPr lang="en-US" sz="1200" dirty="0"/>
              <a:t>Tobacco use </a:t>
            </a:r>
          </a:p>
          <a:p>
            <a:pPr marL="171450" indent="-171450">
              <a:buFont typeface="Arial" panose="020B0604020202020204" pitchFamily="34" charset="0"/>
              <a:buChar char="•"/>
            </a:pPr>
            <a:r>
              <a:rPr lang="en-US" sz="1200" dirty="0"/>
              <a:t>Poor nutrition</a:t>
            </a:r>
          </a:p>
          <a:p>
            <a:pPr marL="171450" indent="-171450">
              <a:buFont typeface="Arial" panose="020B0604020202020204" pitchFamily="34" charset="0"/>
              <a:buChar char="•"/>
            </a:pPr>
            <a:r>
              <a:rPr lang="en-US" sz="1200" dirty="0"/>
              <a:t>Lack of physical activity</a:t>
            </a:r>
          </a:p>
          <a:p>
            <a:pPr marL="171450" indent="-171450">
              <a:buFont typeface="Arial" panose="020B0604020202020204" pitchFamily="34" charset="0"/>
              <a:buChar char="•"/>
            </a:pPr>
            <a:r>
              <a:rPr lang="en-US" sz="1200" dirty="0"/>
              <a:t>Excessive alcohol use</a:t>
            </a:r>
          </a:p>
          <a:p>
            <a:pPr marL="171450" indent="-171450">
              <a:buFont typeface="Arial" panose="020B0604020202020204" pitchFamily="34" charset="0"/>
              <a:buChar char="•"/>
            </a:pPr>
            <a:r>
              <a:rPr lang="en-US" sz="1200" dirty="0"/>
              <a:t>Obesity </a:t>
            </a:r>
          </a:p>
          <a:p>
            <a:pPr marL="171450" indent="-171450">
              <a:buFont typeface="Arial" panose="020B0604020202020204" pitchFamily="34" charset="0"/>
              <a:buChar char="•"/>
            </a:pPr>
            <a:r>
              <a:rPr lang="en-US" sz="1200" dirty="0"/>
              <a:t>Not getting enough sleep</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Preventing chronic diseases, or effectively managing their symptoms, can help restore your employees’ quality of life, increase your company’s productivity, and reduce health care costs for both you and your employees. </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Even as little as a 1% annual reduction in the level of 4 key health risks ― weight, blood pressure, glucose (sugar), and cholesterol ― has been shown to save up to $103 annually in medical costs per person per year.</a:t>
            </a:r>
            <a:r>
              <a:rPr lang="en-US" sz="1200" baseline="30000" dirty="0"/>
              <a:t>2</a:t>
            </a:r>
            <a:r>
              <a:rPr lang="en-US" sz="1200" dirty="0"/>
              <a:t> </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With the right partner, you can create a culture of wellness at work through prevention, condition management and employee engagement. </a:t>
            </a:r>
          </a:p>
          <a:p>
            <a:pPr marL="0" indent="0">
              <a:buFont typeface="Arial" panose="020B0604020202020204" pitchFamily="34" charset="0"/>
              <a:buNone/>
            </a:pPr>
            <a:endParaRPr lang="en-US" sz="1200" dirty="0"/>
          </a:p>
          <a:p>
            <a:pPr marL="0" marR="0" lvl="1" indent="0" algn="l" defTabSz="904699"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Arial" panose="020B0604020202020204" pitchFamily="34" charset="0"/>
                <a:ea typeface="+mn-ea"/>
                <a:cs typeface="Arial" panose="020B0604020202020204" pitchFamily="34" charset="0"/>
              </a:rPr>
              <a:t>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30000" dirty="0"/>
              <a:t>1</a:t>
            </a:r>
            <a:r>
              <a:rPr lang="en-US" sz="1200" baseline="0" dirty="0"/>
              <a:t>World Health Organization, “Overview – Preventing chronic diseases: a vital investment,” who.int/chp/chronic_disease_report/part1/en/index11.html, accessed April 10, 2019. </a:t>
            </a:r>
            <a:r>
              <a:rPr lang="en-US" sz="1200" i="0" baseline="0"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30000" dirty="0"/>
              <a:t>2</a:t>
            </a:r>
            <a:r>
              <a:rPr lang="en-US" sz="1200" baseline="0" dirty="0"/>
              <a:t>Centers for Disease Control and Prevention, National Center for Chronic Disease Prevention and Health Promotion, “Using the Workplace to Improve the Nation’s Health: At a Glance 2016,” cdc.gov/chronicdisease/resources/publications/aag/workplace-health.htm. </a:t>
            </a:r>
            <a:r>
              <a:rPr lang="en-US" sz="1200" i="0" baseline="0" dirty="0"/>
              <a:t> </a:t>
            </a:r>
            <a:endParaRPr lang="en-US" sz="1200" baseline="0" dirty="0"/>
          </a:p>
          <a:p>
            <a:endParaRPr lang="en-US" dirty="0"/>
          </a:p>
        </p:txBody>
      </p:sp>
      <p:sp>
        <p:nvSpPr>
          <p:cNvPr id="4" name="Slide Number Placeholder 3"/>
          <p:cNvSpPr>
            <a:spLocks noGrp="1"/>
          </p:cNvSpPr>
          <p:nvPr>
            <p:ph type="sldNum" sz="quarter" idx="5"/>
          </p:nvPr>
        </p:nvSpPr>
        <p:spPr/>
        <p:txBody>
          <a:bodyPr/>
          <a:lstStyle/>
          <a:p>
            <a:pPr>
              <a:defRPr/>
            </a:pPr>
            <a:fld id="{01E594B4-9AE4-4D5F-9DF1-8E799FD70BCC}" type="slidenum">
              <a:rPr lang="en-US" smtClean="0"/>
              <a:pPr>
                <a:defRPr/>
              </a:pPr>
              <a:t>11</a:t>
            </a:fld>
            <a:endParaRPr lang="en-US" dirty="0"/>
          </a:p>
        </p:txBody>
      </p:sp>
    </p:spTree>
    <p:extLst>
      <p:ext uri="{BB962C8B-B14F-4D97-AF65-F5344CB8AC3E}">
        <p14:creationId xmlns:p14="http://schemas.microsoft.com/office/powerpoint/2010/main" val="2749698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When your employees with chronic conditions are more engaged in their health, they are more likely to: </a:t>
            </a:r>
          </a:p>
          <a:p>
            <a:pPr marL="171450" indent="-171450">
              <a:buFont typeface="Arial" panose="020B0604020202020204" pitchFamily="34" charset="0"/>
              <a:buChar char="•"/>
            </a:pPr>
            <a:r>
              <a:rPr lang="en-US" sz="1200" dirty="0"/>
              <a:t>Get regular care </a:t>
            </a:r>
          </a:p>
          <a:p>
            <a:pPr marL="171450" indent="-171450">
              <a:buFont typeface="Arial" panose="020B0604020202020204" pitchFamily="34" charset="0"/>
              <a:buChar char="•"/>
            </a:pPr>
            <a:r>
              <a:rPr lang="en-US" sz="1200" dirty="0"/>
              <a:t>Adhere to treatment</a:t>
            </a:r>
          </a:p>
          <a:p>
            <a:pPr marL="171450" indent="-171450">
              <a:buFont typeface="Arial" panose="020B0604020202020204" pitchFamily="34" charset="0"/>
              <a:buChar char="•"/>
            </a:pPr>
            <a:r>
              <a:rPr lang="en-US" sz="1200" dirty="0"/>
              <a:t>Monitor their condition at home</a:t>
            </a:r>
          </a:p>
          <a:p>
            <a:pPr marL="171450" indent="-171450">
              <a:buFont typeface="Arial" panose="020B0604020202020204" pitchFamily="34" charset="0"/>
              <a:buChar char="•"/>
            </a:pPr>
            <a:endParaRPr lang="en-US" sz="1200" dirty="0"/>
          </a:p>
          <a:p>
            <a:pPr marL="0" indent="0">
              <a:buFont typeface="Arial" panose="020B0604020202020204" pitchFamily="34" charset="0"/>
              <a:buNone/>
            </a:pPr>
            <a:r>
              <a:rPr lang="en-US" sz="1200" dirty="0"/>
              <a:t>This also applies to employees at risk for chronic conditions. And that’s key ― both for your employees and for your company. </a:t>
            </a:r>
            <a:r>
              <a:rPr lang="en-US" dirty="0"/>
              <a:t>When your healthy employees are actively engaged with their health and their health care: </a:t>
            </a:r>
          </a:p>
          <a:p>
            <a:pPr marL="171450" indent="-171450">
              <a:buFont typeface="Arial" panose="020B0604020202020204" pitchFamily="34" charset="0"/>
              <a:buChar char="•"/>
            </a:pPr>
            <a:r>
              <a:rPr lang="en-US" dirty="0"/>
              <a:t>They’ll get timely screenings</a:t>
            </a:r>
          </a:p>
          <a:p>
            <a:pPr marL="171450" indent="-171450">
              <a:buFont typeface="Arial" panose="020B0604020202020204" pitchFamily="34" charset="0"/>
              <a:buChar char="•"/>
            </a:pPr>
            <a:r>
              <a:rPr lang="en-US" dirty="0"/>
              <a:t>They’ll get flu shots, vaccines, and other preventive care</a:t>
            </a:r>
          </a:p>
          <a:p>
            <a:pPr marL="171450" indent="-171450">
              <a:buFont typeface="Arial" panose="020B0604020202020204" pitchFamily="34" charset="0"/>
              <a:buChar char="•"/>
            </a:pPr>
            <a:r>
              <a:rPr lang="en-US" dirty="0"/>
              <a:t>We’ll catch health issues before they become chronic conditions</a:t>
            </a:r>
          </a:p>
          <a:p>
            <a:pPr marL="171450" indent="-171450">
              <a:buFont typeface="Arial" panose="020B0604020202020204" pitchFamily="34" charset="0"/>
              <a:buChar char="•"/>
            </a:pPr>
            <a:r>
              <a:rPr lang="en-US" dirty="0"/>
              <a:t>We’ll close care gaps and keep your employees healthier and on the job, safe and productive. </a:t>
            </a:r>
          </a:p>
          <a:p>
            <a:pPr marL="0" indent="0">
              <a:buFont typeface="Arial" panose="020B0604020202020204" pitchFamily="34" charset="0"/>
              <a:buNone/>
            </a:pPr>
            <a:endParaRPr lang="en-US"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Preventing or controlling chronic conditions can also greatly reduce costs, and programs can be cost-effective within years. For example, the estimated average per-person cost of a diabetes prevention program is about $500, compared to an estimated cost of $7,900 for medical care if the prediabetic patient progresses to diabetes. Similarly, improving treatment in hypertension, high blood pressure, can lead to savings of about $100 per person per year.</a:t>
            </a:r>
            <a:r>
              <a:rPr lang="en-US" sz="1200" b="0" i="0" kern="1200" baseline="30000" dirty="0">
                <a:solidFill>
                  <a:schemeClr val="tx1"/>
                </a:solidFill>
                <a:effectLst/>
                <a:latin typeface="Arial" panose="020B0604020202020204" pitchFamily="34" charset="0"/>
                <a:ea typeface="+mn-ea"/>
                <a:cs typeface="Arial" panose="020B0604020202020204" pitchFamily="34" charset="0"/>
              </a:rPr>
              <a:t>*</a:t>
            </a:r>
            <a:r>
              <a:rPr lang="en-US" sz="1200" b="0" i="0" kern="1200" dirty="0">
                <a:solidFill>
                  <a:schemeClr val="tx1"/>
                </a:solidFill>
                <a:effectLst/>
                <a:latin typeface="Arial" panose="020B0604020202020204" pitchFamily="34" charset="0"/>
                <a:ea typeface="+mn-ea"/>
                <a:cs typeface="Arial" panose="020B0604020202020204" pitchFamily="34" charset="0"/>
              </a:rPr>
              <a:t> </a:t>
            </a:r>
            <a:endParaRPr lang="en-US" dirty="0"/>
          </a:p>
          <a:p>
            <a:pPr marL="0" indent="0">
              <a:buFont typeface="Arial" panose="020B0604020202020204" pitchFamily="34" charset="0"/>
              <a:buNone/>
            </a:pPr>
            <a:endParaRPr lang="en-US" sz="1200"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baseline="0" dirty="0">
                <a:solidFill>
                  <a:schemeClr val="tx1"/>
                </a:solidFill>
                <a:effectLst/>
                <a:latin typeface="Arial" panose="020B0604020202020204" pitchFamily="34" charset="0"/>
                <a:ea typeface="+mn-ea"/>
                <a:cs typeface="Arial" panose="020B0604020202020204" pitchFamily="34" charset="0"/>
              </a:rPr>
              <a:t>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baseline="30000" dirty="0"/>
              <a:t>*</a:t>
            </a:r>
            <a:r>
              <a:rPr lang="en-US" sz="1200" i="0" baseline="0" dirty="0"/>
              <a:t>Lark Health, “Chronic Disease Management: How Employers Can Help,” October 29, 2018, lark.com/blog/chronic-disease-management-employers, accessed April 11, 2019. </a:t>
            </a:r>
            <a:endParaRPr lang="en-US" sz="1200" baseline="0" dirty="0"/>
          </a:p>
        </p:txBody>
      </p:sp>
      <p:sp>
        <p:nvSpPr>
          <p:cNvPr id="4" name="Slide Number Placeholder 3"/>
          <p:cNvSpPr>
            <a:spLocks noGrp="1"/>
          </p:cNvSpPr>
          <p:nvPr>
            <p:ph type="sldNum" sz="quarter" idx="5"/>
          </p:nvPr>
        </p:nvSpPr>
        <p:spPr/>
        <p:txBody>
          <a:bodyPr/>
          <a:lstStyle/>
          <a:p>
            <a:pPr>
              <a:defRPr/>
            </a:pPr>
            <a:fld id="{01E594B4-9AE4-4D5F-9DF1-8E799FD70BCC}" type="slidenum">
              <a:rPr lang="en-US" smtClean="0"/>
              <a:pPr>
                <a:defRPr/>
              </a:pPr>
              <a:t>12</a:t>
            </a:fld>
            <a:endParaRPr lang="en-US" dirty="0"/>
          </a:p>
        </p:txBody>
      </p:sp>
    </p:spTree>
    <p:extLst>
      <p:ext uri="{BB962C8B-B14F-4D97-AF65-F5344CB8AC3E}">
        <p14:creationId xmlns:p14="http://schemas.microsoft.com/office/powerpoint/2010/main" val="3996047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04699"/>
            <a:r>
              <a:rPr lang="en-US" sz="1200" dirty="0">
                <a:latin typeface="Arial" panose="020B0604020202020204" pitchFamily="34" charset="0"/>
                <a:cs typeface="Arial" panose="020B0604020202020204" pitchFamily="34" charset="0"/>
              </a:rPr>
              <a:t>To successfully create and maintain a culture of well-being for your employees, you don’t just need new features. You need real solutions. You need a partner focused on your workforce. A partner who can effectively manage your employees’ chronic diseases and prevent healthy employees from getting chronic diseases in the first place. </a:t>
            </a:r>
          </a:p>
          <a:p>
            <a:pPr marL="0" lvl="1" defTabSz="904699"/>
            <a:endParaRPr lang="en-US" sz="1200" dirty="0">
              <a:latin typeface="Arial" panose="020B0604020202020204" pitchFamily="34" charset="0"/>
              <a:cs typeface="Arial" panose="020B0604020202020204" pitchFamily="34" charset="0"/>
            </a:endParaRPr>
          </a:p>
          <a:p>
            <a:pPr marL="0" lvl="1" defTabSz="904699"/>
            <a:r>
              <a:rPr lang="en-US" sz="1200" dirty="0">
                <a:latin typeface="Arial" panose="020B0604020202020204" pitchFamily="34" charset="0"/>
                <a:cs typeface="Arial" panose="020B0604020202020204" pitchFamily="34" charset="0"/>
              </a:rPr>
              <a:t>You’ll benefit by having a present and productive workforce. And your employees will be able to connect to their health and health care more efficiently. </a:t>
            </a:r>
          </a:p>
          <a:p>
            <a:pPr marL="0" lvl="1" defTabSz="904699"/>
            <a:endParaRPr lang="en-US" sz="1200" dirty="0">
              <a:latin typeface="Arial" panose="020B0604020202020204" pitchFamily="34" charset="0"/>
              <a:cs typeface="Arial" panose="020B0604020202020204" pitchFamily="34" charset="0"/>
            </a:endParaRPr>
          </a:p>
          <a:p>
            <a:pPr marL="0" lvl="1" defTabSz="904699"/>
            <a:r>
              <a:rPr lang="en-US" sz="1200" dirty="0">
                <a:latin typeface="Arial" panose="020B0604020202020204" pitchFamily="34" charset="0"/>
                <a:cs typeface="Arial" panose="020B0604020202020204" pitchFamily="34" charset="0"/>
              </a:rPr>
              <a:t>As your health partner, we can: </a:t>
            </a:r>
          </a:p>
          <a:p>
            <a:pPr marL="171450" lvl="1" indent="-171450" defTabSz="904699">
              <a:buFont typeface="Arial" panose="020B0604020202020204" pitchFamily="34" charset="0"/>
              <a:buChar char="•"/>
            </a:pPr>
            <a:r>
              <a:rPr lang="en-US" sz="1200" dirty="0">
                <a:latin typeface="Arial" panose="020B0604020202020204" pitchFamily="34" charset="0"/>
                <a:cs typeface="Arial" panose="020B0604020202020204" pitchFamily="34" charset="0"/>
              </a:rPr>
              <a:t>Help you leverage our resources to their fullest potential, including reporting tools and linking your employees to easy-to-use, no-cost health resources</a:t>
            </a:r>
          </a:p>
          <a:p>
            <a:pPr marL="171450" marR="0" lvl="1" indent="-171450" algn="l" defTabSz="904699"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Track your employees’ health results and engagement in a privacy-protected manner to help you develop, or improve, your workforce health strategy ― increasing the value of your health care investment</a:t>
            </a:r>
          </a:p>
          <a:p>
            <a:pPr marL="171450" marR="0" lvl="1" indent="-171450" algn="l" defTabSz="904699"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Identify risk factors for your workforce and create plans for healthier lifestyle habits and resources to help your employees make healthy changes </a:t>
            </a:r>
          </a:p>
          <a:p>
            <a:pPr marL="171450" marR="0" lvl="1" indent="-171450" algn="l" defTabSz="904699"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Show you your estimated savings from telehealth, pharmacy, hospital costs, prevention and early identification, personalized access to care, and integrated chronic care ― and we can translate those savings into work hours saved each year </a:t>
            </a:r>
          </a:p>
          <a:p>
            <a:pPr marL="0" lvl="1" defTabSz="904699"/>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01E594B4-9AE4-4D5F-9DF1-8E799FD70BCC}" type="slidenum">
              <a:rPr lang="en-US" smtClean="0"/>
              <a:pPr>
                <a:defRPr/>
              </a:pPr>
              <a:t>13</a:t>
            </a:fld>
            <a:endParaRPr lang="en-US" dirty="0"/>
          </a:p>
        </p:txBody>
      </p:sp>
    </p:spTree>
    <p:extLst>
      <p:ext uri="{BB962C8B-B14F-4D97-AF65-F5344CB8AC3E}">
        <p14:creationId xmlns:p14="http://schemas.microsoft.com/office/powerpoint/2010/main" val="893889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9400" y="544513"/>
            <a:ext cx="3759200" cy="2819400"/>
          </a:xfrm>
        </p:spPr>
      </p:sp>
      <p:sp>
        <p:nvSpPr>
          <p:cNvPr id="3" name="Notes Placeholder 2"/>
          <p:cNvSpPr>
            <a:spLocks noGrp="1"/>
          </p:cNvSpPr>
          <p:nvPr>
            <p:ph type="body" idx="1"/>
          </p:nvPr>
        </p:nvSpPr>
        <p:spPr>
          <a:xfrm>
            <a:off x="599873" y="3622043"/>
            <a:ext cx="5486400" cy="4182176"/>
          </a:xfrm>
        </p:spPr>
        <p:txBody>
          <a:bodyPr/>
          <a:lstStyle/>
          <a:p>
            <a:pPr marL="0" lvl="1" defTabSz="904699"/>
            <a:endParaRPr lang="en-US"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01E594B4-9AE4-4D5F-9DF1-8E799FD70BCC}" type="slidenum">
              <a:rPr lang="en-US" smtClean="0"/>
              <a:pPr>
                <a:defRPr/>
              </a:pPr>
              <a:t>14</a:t>
            </a:fld>
            <a:endParaRPr lang="en-US" dirty="0"/>
          </a:p>
        </p:txBody>
      </p:sp>
    </p:spTree>
    <p:extLst>
      <p:ext uri="{BB962C8B-B14F-4D97-AF65-F5344CB8AC3E}">
        <p14:creationId xmlns:p14="http://schemas.microsoft.com/office/powerpoint/2010/main" val="3322998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t>[NOTE: Availability of services varies by region.]</a:t>
            </a:r>
          </a:p>
          <a:p>
            <a:pPr eaLnBrk="1" hangingPunct="1"/>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We’re built to be different. Doctors. Hospitals. Health plan. At Kaiser Permanente, they all work together to help you manage costs, invest in the health of your employees, and help build a healthier future for your employees and your business.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So, how does our model work when one of your employees is diagnosed with a chronic disease that’s undermining their health and ability to work effectively? To start with, they’ll automatically be enrolled in the appropriate disease management program, which will be staffed by care teams that include primary care doctors, specialists, pharmacists, nurses, health education, and lab techs. </a:t>
            </a:r>
          </a:p>
          <a:p>
            <a:pPr eaLnBrk="1" hangingPunct="1"/>
            <a:endParaRPr lang="en-US" altLang="en-US" dirty="0"/>
          </a:p>
          <a:p>
            <a:pPr eaLnBrk="1" hangingPunct="1"/>
            <a:r>
              <a:rPr lang="en-US" altLang="en-US" dirty="0"/>
              <a:t>Kaiser Permanente’s disease management programs give members with chronic conditions a comprehensive range of integrated tools, resources, and services. Our strategy</a:t>
            </a:r>
            <a:r>
              <a:rPr lang="en-US" altLang="en-US" baseline="0" dirty="0"/>
              <a:t> combines </a:t>
            </a:r>
            <a:r>
              <a:rPr lang="en-US" altLang="en-US" dirty="0"/>
              <a:t>prevention, management, and, when necessary, acute and emergency treatment. The</a:t>
            </a:r>
            <a:r>
              <a:rPr lang="en-US" altLang="en-US" baseline="0" dirty="0"/>
              <a:t> programs </a:t>
            </a:r>
            <a:r>
              <a:rPr lang="en-US" altLang="en-US" dirty="0"/>
              <a:t>are tailored for specific conditions, including asthma, cancer, chronic pain, depression, diabetes, obesity, cardiovascular disease (includes coronary artery disease, heart failure, hypertension, chronic kidney disease), and more.</a:t>
            </a:r>
          </a:p>
          <a:p>
            <a:pPr eaLnBrk="1" hangingPunct="1"/>
            <a:endParaRPr lang="en-US" altLang="en-US" dirty="0"/>
          </a:p>
          <a:p>
            <a:r>
              <a:rPr lang="en-US" altLang="en-US" b="1" dirty="0"/>
              <a:t>These characteristics make our approach different — and successful:</a:t>
            </a:r>
            <a:br>
              <a:rPr lang="en-US" altLang="en-US" b="1" dirty="0"/>
            </a:br>
            <a:br>
              <a:rPr lang="en-US" altLang="en-US" b="1" dirty="0"/>
            </a:br>
            <a:r>
              <a:rPr lang="en-US" altLang="en-US" b="1" dirty="0"/>
              <a:t>Integrated care and coverage</a:t>
            </a:r>
          </a:p>
          <a:p>
            <a:r>
              <a:rPr lang="en-US" altLang="en-US" dirty="0"/>
              <a:t>Thanks to our industry-leading electronic health record, we’re able to detect, manage, and treat chronic conditions in ways other providers can’t match. It’s a fully integrated, personalized system that puts employees at the center of everything we do, which helps lead to fewer sick days and maintain productivity.</a:t>
            </a:r>
          </a:p>
          <a:p>
            <a:endParaRPr lang="en-US" altLang="en-US" dirty="0"/>
          </a:p>
          <a:p>
            <a:r>
              <a:rPr lang="en-US" altLang="en-US" b="1" dirty="0"/>
              <a:t>Focused on prevention</a:t>
            </a:r>
          </a:p>
          <a:p>
            <a:r>
              <a:rPr lang="en-US" altLang="en-US" dirty="0"/>
              <a:t>Employees with or at risk for chronic conditions are automatically enrolled in condition management programs — allowing us to catch problems early when they’re easier and safer to treat. Plus, they’ve got convenient access to educational resources and online tools to help stay on top of ongoing care.</a:t>
            </a:r>
          </a:p>
          <a:p>
            <a:endParaRPr lang="en-US" altLang="en-US" dirty="0"/>
          </a:p>
          <a:p>
            <a:r>
              <a:rPr lang="en-US" altLang="en-US" b="1" dirty="0"/>
              <a:t>Connected teams</a:t>
            </a:r>
            <a:br>
              <a:rPr lang="en-US" altLang="en-US" dirty="0"/>
            </a:br>
            <a:r>
              <a:rPr lang="en-US" altLang="en-US" dirty="0"/>
              <a:t>All our caregivers use the same electronic health record system, so it’s easy to communicate and work together. When everyone’s connected — and can see a patient’s entire medical history — it’s easy to provide the right care, instead of more care.</a:t>
            </a:r>
          </a:p>
          <a:p>
            <a:endParaRPr lang="en-US" altLang="en-US" dirty="0"/>
          </a:p>
          <a:p>
            <a:r>
              <a:rPr lang="en-US" altLang="en-US" b="1" dirty="0"/>
              <a:t>Data-driven outcomes</a:t>
            </a:r>
          </a:p>
          <a:p>
            <a:r>
              <a:rPr lang="en-US" altLang="en-US" dirty="0"/>
              <a:t>With the power of an evolving disease registry and research bank, our doctors stay up to date on the latest in chronic condition prevention, diagnosis, treatment, and management. And because we pull data directly from our electronic health record system, we can efficiently apply clinical best practices to improve our care.</a:t>
            </a:r>
          </a:p>
          <a:p>
            <a:endParaRPr lang="en-US" altLang="en-US" dirty="0"/>
          </a:p>
          <a:p>
            <a:pPr eaLnBrk="1" hangingPunct="1"/>
            <a:r>
              <a:rPr lang="en-US" b="1" dirty="0"/>
              <a:t>How</a:t>
            </a:r>
            <a:r>
              <a:rPr lang="en-US" b="1" baseline="0" dirty="0"/>
              <a:t> our disease management benefits your business:</a:t>
            </a:r>
          </a:p>
          <a:p>
            <a:pPr marL="174107" indent="-174107">
              <a:buFont typeface="Arial" panose="020B0604020202020204" pitchFamily="34" charset="0"/>
              <a:buChar char="•"/>
              <a:defRPr/>
            </a:pPr>
            <a:r>
              <a:rPr lang="en-US" b="1" dirty="0">
                <a:latin typeface="Arial" charset="0"/>
                <a:ea typeface="MS PGothic" charset="0"/>
                <a:cs typeface="MS PGothic" charset="0"/>
              </a:rPr>
              <a:t>Saves money — </a:t>
            </a:r>
            <a:r>
              <a:rPr lang="en-US" dirty="0">
                <a:latin typeface="Arial" charset="0"/>
                <a:ea typeface="MS PGothic" charset="0"/>
                <a:cs typeface="MS PGothic" charset="0"/>
              </a:rPr>
              <a:t>When chronic conditions are identified earlier, employees are healthier, more productive, and incur lower costs</a:t>
            </a:r>
          </a:p>
          <a:p>
            <a:pPr marL="174107" indent="-174107" defTabSz="928573">
              <a:buFont typeface="Arial" panose="020B0604020202020204" pitchFamily="34" charset="0"/>
              <a:buChar char="•"/>
              <a:defRPr/>
            </a:pPr>
            <a:r>
              <a:rPr lang="en-US" b="1" dirty="0">
                <a:latin typeface="Arial" charset="0"/>
                <a:ea typeface="MS PGothic" charset="0"/>
                <a:cs typeface="MS PGothic" charset="0"/>
              </a:rPr>
              <a:t>Better employee engagement — </a:t>
            </a:r>
            <a:r>
              <a:rPr lang="en-US" dirty="0">
                <a:latin typeface="Arial" charset="0"/>
                <a:ea typeface="MS PGothic" charset="0"/>
                <a:cs typeface="MS PGothic" charset="0"/>
              </a:rPr>
              <a:t>Program participation improves when employees don’t have to coordinate their care</a:t>
            </a:r>
          </a:p>
          <a:p>
            <a:pPr marL="174107" indent="-174107" defTabSz="928573">
              <a:buFont typeface="Arial" panose="020B0604020202020204" pitchFamily="34" charset="0"/>
              <a:buChar char="•"/>
              <a:defRPr/>
            </a:pPr>
            <a:r>
              <a:rPr lang="en-US" b="1" dirty="0">
                <a:latin typeface="Arial" charset="0"/>
                <a:ea typeface="MS PGothic" charset="0"/>
                <a:cs typeface="MS PGothic" charset="0"/>
              </a:rPr>
              <a:t>Employee empowerment — </a:t>
            </a:r>
            <a:r>
              <a:rPr lang="en-US" dirty="0">
                <a:latin typeface="Arial" charset="0"/>
                <a:ea typeface="MS PGothic" charset="0"/>
                <a:cs typeface="MS PGothic" charset="0"/>
              </a:rPr>
              <a:t>Easier, more convenient for employees to continue their self-care away from the clinical setting</a:t>
            </a:r>
          </a:p>
          <a:p>
            <a:pPr marL="174107" indent="-174107" defTabSz="928573">
              <a:buFont typeface="Arial" panose="020B0604020202020204" pitchFamily="34" charset="0"/>
              <a:buChar char="•"/>
              <a:defRPr/>
            </a:pPr>
            <a:r>
              <a:rPr lang="en-US" b="1" dirty="0">
                <a:latin typeface="Arial" charset="0"/>
                <a:ea typeface="MS PGothic" charset="0"/>
                <a:cs typeface="MS PGothic" charset="0"/>
              </a:rPr>
              <a:t>Less time away from work — </a:t>
            </a:r>
            <a:r>
              <a:rPr lang="en-US" dirty="0">
                <a:latin typeface="Arial" charset="0"/>
                <a:ea typeface="MS PGothic" charset="0"/>
                <a:cs typeface="MS PGothic" charset="0"/>
              </a:rPr>
              <a:t>Employees can often take care of several needs at once by visiting a single Kaiser Permanente facility</a:t>
            </a:r>
          </a:p>
          <a:p>
            <a:pPr marL="174107" indent="-174107">
              <a:buFont typeface="Arial" panose="020B0604020202020204" pitchFamily="34" charset="0"/>
              <a:buChar char="•"/>
              <a:defRPr/>
            </a:pPr>
            <a:r>
              <a:rPr lang="en-US" b="1" dirty="0">
                <a:latin typeface="Arial" charset="0"/>
                <a:ea typeface="MS PGothic" charset="0"/>
                <a:cs typeface="MS PGothic" charset="0"/>
              </a:rPr>
              <a:t>Transparency — </a:t>
            </a:r>
            <a:r>
              <a:rPr lang="en-US" dirty="0">
                <a:latin typeface="Arial" charset="0"/>
                <a:ea typeface="MS PGothic" charset="0"/>
                <a:cs typeface="MS PGothic" charset="0"/>
              </a:rPr>
              <a:t>Get a snapshot of employee health and productivity costs and a customized action plan to improve health as a business strategy </a:t>
            </a:r>
          </a:p>
          <a:p>
            <a:pPr marL="174107" indent="-174107">
              <a:buFont typeface="Arial" panose="020B0604020202020204" pitchFamily="34" charset="0"/>
              <a:buChar char="•"/>
              <a:defRPr/>
            </a:pPr>
            <a:endParaRPr lang="en-US" dirty="0">
              <a:latin typeface="Arial" charset="0"/>
              <a:ea typeface="MS PGothic" charset="0"/>
              <a:cs typeface="MS PGothic" charset="0"/>
            </a:endParaRPr>
          </a:p>
          <a:p>
            <a:pPr eaLnBrk="1" hangingPunct="1"/>
            <a:r>
              <a:rPr lang="en-US" altLang="en-US" dirty="0"/>
              <a:t>Other health plans may offer disease management programs through third-party vendors, but they’re often slow to adopt new care practices and don’t have a full picture of your employees’ health. Our disease</a:t>
            </a:r>
            <a:r>
              <a:rPr lang="en-US" altLang="en-US" baseline="0" dirty="0"/>
              <a:t> management programs are</a:t>
            </a:r>
            <a:r>
              <a:rPr lang="en-US" altLang="en-US" dirty="0"/>
              <a:t> based on clinical best practices and built into Kaiser Permanente coverage — members don’t have to opt in and there are no additional premiums. </a:t>
            </a:r>
            <a:endParaRPr lang="en-US" dirty="0">
              <a:latin typeface="Arial" charset="0"/>
              <a:ea typeface="MS PGothic" charset="0"/>
              <a:cs typeface="MS PGothic" charset="0"/>
            </a:endParaRPr>
          </a:p>
          <a:p>
            <a:pPr marL="174107" indent="-174107">
              <a:buFont typeface="Arial" panose="020B0604020202020204" pitchFamily="34" charset="0"/>
              <a:buChar char="•"/>
              <a:defRPr/>
            </a:pPr>
            <a:endParaRPr lang="en-US" dirty="0">
              <a:latin typeface="Arial" charset="0"/>
              <a:ea typeface="MS PGothic" charset="0"/>
              <a:cs typeface="MS PGothic" charset="0"/>
            </a:endParaRPr>
          </a:p>
          <a:p>
            <a:endParaRPr lang="en-US" dirty="0"/>
          </a:p>
        </p:txBody>
      </p:sp>
      <p:sp>
        <p:nvSpPr>
          <p:cNvPr id="4" name="Slide Number Placeholder 3"/>
          <p:cNvSpPr>
            <a:spLocks noGrp="1"/>
          </p:cNvSpPr>
          <p:nvPr>
            <p:ph type="sldNum" sz="quarter" idx="10"/>
          </p:nvPr>
        </p:nvSpPr>
        <p:spPr/>
        <p:txBody>
          <a:bodyPr/>
          <a:lstStyle/>
          <a:p>
            <a:fld id="{D09606FF-3296-3D46-97B8-D2FD41DD31BD}" type="slidenum">
              <a:rPr lang="en-US" smtClean="0"/>
              <a:pPr/>
              <a:t>15</a:t>
            </a:fld>
            <a:endParaRPr lang="en-US" dirty="0"/>
          </a:p>
        </p:txBody>
      </p:sp>
    </p:spTree>
    <p:extLst>
      <p:ext uri="{BB962C8B-B14F-4D97-AF65-F5344CB8AC3E}">
        <p14:creationId xmlns:p14="http://schemas.microsoft.com/office/powerpoint/2010/main" val="1750232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0892" y="3643087"/>
            <a:ext cx="5367130" cy="5186881"/>
          </a:xfrm>
        </p:spPr>
        <p:txBody>
          <a:bodyPr/>
          <a:lstStyle/>
          <a:p>
            <a:pPr lvl="0"/>
            <a:r>
              <a:rPr lang="en-US" sz="1200" b="0" baseline="0" dirty="0"/>
              <a:t>Partnering with Kaiser Permanente can help you get </a:t>
            </a:r>
            <a:r>
              <a:rPr lang="en-US" sz="1200" b="0" dirty="0"/>
              <a:t>these </a:t>
            </a:r>
            <a:r>
              <a:rPr lang="en-US" sz="1200" b="0" baseline="0" dirty="0"/>
              <a:t>elements in place, setting the stage for success. For nearly 75 years, we’ve delivered health care with a focus on keeping healthy employees healthy and treating those with chronic conditions with quality care. And it’s built right into their coverage: </a:t>
            </a:r>
          </a:p>
          <a:p>
            <a:pPr lvl="0"/>
            <a:endParaRPr lang="en-US" kern="1200" dirty="0">
              <a:solidFill>
                <a:schemeClr val="tx1"/>
              </a:solidFill>
              <a:effectLst/>
            </a:endParaRPr>
          </a:p>
          <a:p>
            <a:pPr marL="171450" lvl="1" indent="-171450">
              <a:buFont typeface="Arial" panose="020B0604020202020204" pitchFamily="34" charset="0"/>
              <a:buChar char="•"/>
            </a:pPr>
            <a:r>
              <a:rPr lang="en-US" b="1" kern="1200" dirty="0">
                <a:solidFill>
                  <a:schemeClr val="tx1"/>
                </a:solidFill>
                <a:effectLst/>
              </a:rPr>
              <a:t>Early detection —</a:t>
            </a:r>
            <a:r>
              <a:rPr lang="en-US" kern="1200" dirty="0">
                <a:solidFill>
                  <a:schemeClr val="tx1"/>
                </a:solidFill>
                <a:effectLst/>
              </a:rPr>
              <a:t> Doctors ask members about risk factors like smoking habits and exercise frequency at every routine office visit.</a:t>
            </a:r>
          </a:p>
          <a:p>
            <a:pPr marL="171450" lvl="1" indent="-171450">
              <a:buFont typeface="Arial" panose="020B0604020202020204" pitchFamily="34" charset="0"/>
              <a:buChar char="•"/>
            </a:pPr>
            <a:r>
              <a:rPr lang="en-US" b="1" kern="1200" dirty="0">
                <a:solidFill>
                  <a:schemeClr val="tx1"/>
                </a:solidFill>
                <a:effectLst/>
              </a:rPr>
              <a:t>Prevention —</a:t>
            </a:r>
            <a:r>
              <a:rPr lang="en-US" kern="1200" dirty="0">
                <a:solidFill>
                  <a:schemeClr val="tx1"/>
                </a:solidFill>
                <a:effectLst/>
              </a:rPr>
              <a:t> When employees visit any of our facilities, electronic health alerts tell caregivers about any upcoming or overdue screenings, even if they’re not related to that day’s visit. If they’re overdue, employees can schedule the test on the spot.</a:t>
            </a:r>
          </a:p>
          <a:p>
            <a:pPr marL="171450" lvl="1" indent="-171450">
              <a:buFont typeface="Arial" panose="020B0604020202020204" pitchFamily="34" charset="0"/>
              <a:buChar char="•"/>
            </a:pPr>
            <a:r>
              <a:rPr lang="en-US" b="1" kern="1200" dirty="0">
                <a:solidFill>
                  <a:schemeClr val="tx1"/>
                </a:solidFill>
                <a:effectLst/>
              </a:rPr>
              <a:t>Proactive disease management — </a:t>
            </a:r>
            <a:r>
              <a:rPr lang="en-US" kern="1200" dirty="0">
                <a:solidFill>
                  <a:schemeClr val="tx1"/>
                </a:solidFill>
                <a:effectLst/>
              </a:rPr>
              <a:t>Symptom profiles and disease registries allow caregivers to identify and screen employees early, before chronic conditions set in or get worse. Based on their risk levels, members are automatically enrolled in care programs — no sign-up required. This means employees aren’t likely to slip through the cracks.</a:t>
            </a:r>
          </a:p>
          <a:p>
            <a:pPr marL="171450" lvl="1" indent="-171450">
              <a:buFont typeface="Arial" panose="020B0604020202020204" pitchFamily="34" charset="0"/>
              <a:buChar char="•"/>
            </a:pPr>
            <a:r>
              <a:rPr lang="en-US" b="1" kern="1200" dirty="0">
                <a:solidFill>
                  <a:schemeClr val="tx1"/>
                </a:solidFill>
                <a:effectLst/>
              </a:rPr>
              <a:t>Employee engagement — </a:t>
            </a:r>
            <a:r>
              <a:rPr lang="en-US" b="0" kern="1200" dirty="0">
                <a:solidFill>
                  <a:schemeClr val="tx1"/>
                </a:solidFill>
                <a:effectLst/>
              </a:rPr>
              <a:t>M</a:t>
            </a:r>
            <a:r>
              <a:rPr lang="en-US" kern="1200" dirty="0">
                <a:solidFill>
                  <a:schemeClr val="tx1"/>
                </a:solidFill>
                <a:effectLst/>
              </a:rPr>
              <a:t>embers have</a:t>
            </a:r>
            <a:r>
              <a:rPr lang="en-US" kern="1200" baseline="0" dirty="0">
                <a:solidFill>
                  <a:schemeClr val="tx1"/>
                </a:solidFill>
                <a:effectLst/>
              </a:rPr>
              <a:t> easy access to useful tools for managing their health wherever they are.</a:t>
            </a:r>
            <a:endParaRPr lang="en-US" kern="1200" dirty="0">
              <a:solidFill>
                <a:schemeClr val="tx1"/>
              </a:solidFill>
              <a:effectLst/>
            </a:endParaRPr>
          </a:p>
          <a:p>
            <a:pPr lvl="0"/>
            <a:endParaRPr lang="en-US" dirty="0"/>
          </a:p>
          <a:p>
            <a:pPr lvl="0"/>
            <a:r>
              <a:rPr lang="en-US" sz="1200" b="0" baseline="0" dirty="0"/>
              <a:t>We understand what it is to be an employer thinking about workforce health. Our own employees have consistently helped rank us at the top of the field among the best places to work, citing factors such as their Kaiser Permanente health benefits.* </a:t>
            </a:r>
          </a:p>
          <a:p>
            <a:pPr lvl="0"/>
            <a:endParaRPr lang="en-US" kern="1200" dirty="0">
              <a:solidFill>
                <a:schemeClr val="tx1"/>
              </a:solidFill>
              <a:effectLst/>
            </a:endParaRPr>
          </a:p>
          <a:p>
            <a:r>
              <a:rPr lang="en-US" sz="1200" kern="1200" baseline="0" dirty="0">
                <a:solidFill>
                  <a:schemeClr val="tx1"/>
                </a:solidFill>
                <a:effectLst/>
                <a:latin typeface="Arial" panose="020B0604020202020204" pitchFamily="34" charset="0"/>
                <a:ea typeface="+mn-ea"/>
                <a:cs typeface="Arial" panose="020B0604020202020204" pitchFamily="34" charset="0"/>
              </a:rPr>
              <a:t>________________________________________________</a:t>
            </a:r>
          </a:p>
          <a:p>
            <a:r>
              <a:rPr lang="en-US" sz="1200" baseline="30000" dirty="0"/>
              <a:t>*</a:t>
            </a:r>
            <a:r>
              <a:rPr lang="en-US" sz="1200" dirty="0"/>
              <a:t>Kaiser Permanente has been named the “No. 1 Best Place to Work in Health Care” by Indeed in 2018; one of the “2019 Best Places to Work” by Glassdoor; and “Among the Best Big Companies to Work For” in 2019 by Fortune Magazine. </a:t>
            </a:r>
          </a:p>
          <a:p>
            <a:endParaRPr lang="en-US" dirty="0"/>
          </a:p>
        </p:txBody>
      </p:sp>
      <p:sp>
        <p:nvSpPr>
          <p:cNvPr id="4" name="Slide Number Placeholder 3"/>
          <p:cNvSpPr>
            <a:spLocks noGrp="1"/>
          </p:cNvSpPr>
          <p:nvPr>
            <p:ph type="sldNum" sz="quarter" idx="10"/>
          </p:nvPr>
        </p:nvSpPr>
        <p:spPr/>
        <p:txBody>
          <a:bodyPr/>
          <a:lstStyle/>
          <a:p>
            <a:fld id="{D09606FF-3296-3D46-97B8-D2FD41DD31BD}" type="slidenum">
              <a:rPr lang="en-US" smtClean="0"/>
              <a:pPr/>
              <a:t>16</a:t>
            </a:fld>
            <a:endParaRPr lang="en-US" dirty="0"/>
          </a:p>
        </p:txBody>
      </p:sp>
    </p:spTree>
    <p:extLst>
      <p:ext uri="{BB962C8B-B14F-4D97-AF65-F5344CB8AC3E}">
        <p14:creationId xmlns:p14="http://schemas.microsoft.com/office/powerpoint/2010/main" val="2411031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9400" y="544513"/>
            <a:ext cx="3759200" cy="2819400"/>
          </a:xfrm>
        </p:spPr>
      </p:sp>
      <p:sp>
        <p:nvSpPr>
          <p:cNvPr id="3" name="Notes Placeholder 2"/>
          <p:cNvSpPr>
            <a:spLocks noGrp="1"/>
          </p:cNvSpPr>
          <p:nvPr>
            <p:ph type="body" idx="1"/>
          </p:nvPr>
        </p:nvSpPr>
        <p:spPr>
          <a:xfrm>
            <a:off x="599873" y="3622043"/>
            <a:ext cx="5486400" cy="4182176"/>
          </a:xfrm>
        </p:spPr>
        <p:txBody>
          <a:bodyPr/>
          <a:lstStyle/>
          <a:p>
            <a:pPr marL="0" indent="0">
              <a:buNone/>
            </a:pPr>
            <a:r>
              <a:rPr lang="en-US" dirty="0"/>
              <a:t>Care providers at Kaiser Permanente collaborate to determine the best and most appropriate treatment. These shared efforts to provide the most effective care lead to better outcomes. Without integrated care, outcomes suffer, the demand for duplicate tests increases, and related costs go up. </a:t>
            </a:r>
          </a:p>
          <a:p>
            <a:pPr marL="0" indent="0">
              <a:buNone/>
            </a:pPr>
            <a:endParaRPr lang="en-US" dirty="0"/>
          </a:p>
          <a:p>
            <a:pPr marL="0" indent="0">
              <a:buNone/>
            </a:pPr>
            <a:r>
              <a:rPr lang="en-US" dirty="0"/>
              <a:t>Here are some examples of how our integrated approach to chronic diseases produces results: </a:t>
            </a:r>
          </a:p>
          <a:p>
            <a:endParaRPr lang="en-US" dirty="0"/>
          </a:p>
          <a:p>
            <a:pPr marL="171450" indent="-171450">
              <a:buFont typeface="Arial" panose="020B0604020202020204" pitchFamily="34" charset="0"/>
              <a:buChar char="•"/>
            </a:pPr>
            <a:r>
              <a:rPr lang="en-US" dirty="0"/>
              <a:t>Our Preventing Heart Attacks and Strokes Everyday (PHASE) program helped control blood pressure in 82% of members with diabetes ― 20% higher than the national level.</a:t>
            </a:r>
            <a:r>
              <a:rPr lang="en-US" baseline="30000" dirty="0"/>
              <a:t>1</a:t>
            </a:r>
          </a:p>
          <a:p>
            <a:endParaRPr lang="en-US" dirty="0"/>
          </a:p>
          <a:p>
            <a:pPr marL="171450" indent="-171450">
              <a:buFont typeface="Arial" panose="020B0604020202020204" pitchFamily="34" charset="0"/>
              <a:buChar char="•"/>
            </a:pPr>
            <a:r>
              <a:rPr lang="en-US" dirty="0"/>
              <a:t>A team-based, preventive approach to managing blood pressure, cholesterol, diabetes, and other chronic conditions helped reduce severe heart attacks by 72% over 15 years.</a:t>
            </a:r>
            <a:r>
              <a:rPr lang="en-US" baseline="30000" dirty="0"/>
              <a:t>2</a:t>
            </a:r>
            <a:endParaRPr lang="en-US" dirty="0"/>
          </a:p>
          <a:p>
            <a:pPr marL="0" indent="0">
              <a:buFont typeface="Arial" panose="020B0604020202020204" pitchFamily="34" charset="0"/>
              <a:buNone/>
            </a:pPr>
            <a:endParaRPr lang="en-US" sz="1200" dirty="0"/>
          </a:p>
          <a:p>
            <a:pPr marL="0" marR="0" lvl="1" indent="0" algn="l" defTabSz="904699" rtl="0" eaLnBrk="0" fontAlgn="base" latinLnBrk="0" hangingPunct="0">
              <a:lnSpc>
                <a:spcPct val="100000"/>
              </a:lnSpc>
              <a:spcBef>
                <a:spcPct val="30000"/>
              </a:spcBef>
              <a:spcAft>
                <a:spcPct val="0"/>
              </a:spcAft>
              <a:buClrTx/>
              <a:buSzTx/>
              <a:buFontTx/>
              <a:buNone/>
              <a:tabLst/>
              <a:defRPr/>
            </a:pPr>
            <a:r>
              <a:rPr lang="en-US" sz="1200" kern="1200" baseline="0" dirty="0">
                <a:effectLst/>
                <a:latin typeface="Arial" panose="020B0604020202020204" pitchFamily="34" charset="0"/>
                <a:ea typeface="+mn-ea"/>
                <a:cs typeface="Arial" panose="020B0604020202020204" pitchFamily="34" charset="0"/>
              </a:rPr>
              <a:t>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30000" dirty="0">
                <a:latin typeface="Arial" panose="020B0604020202020204" pitchFamily="34" charset="0"/>
              </a:rPr>
              <a:t>1</a:t>
            </a:r>
            <a:r>
              <a:rPr lang="en-US" sz="1200" dirty="0">
                <a:latin typeface="Arial" panose="020B0604020202020204" pitchFamily="34" charset="0"/>
              </a:rPr>
              <a:t>“Improved Cardiovascular Risk Factors Control Associated with a Large-Scale Population Management Program Among Diabetes Patients,” </a:t>
            </a:r>
            <a:r>
              <a:rPr lang="en-US" sz="1200" i="1" dirty="0">
                <a:latin typeface="Arial" panose="020B0604020202020204" pitchFamily="34" charset="0"/>
              </a:rPr>
              <a:t>The American Journal of Medicine</a:t>
            </a:r>
            <a:r>
              <a:rPr lang="en-US" sz="1200" i="0" dirty="0">
                <a:latin typeface="Arial" panose="020B0604020202020204" pitchFamily="34" charset="0"/>
              </a:rPr>
              <a:t>, June 2018, amjmed.com/article/S0002-9343(18)30101-3/</a:t>
            </a:r>
            <a:r>
              <a:rPr lang="en-US" sz="1200" dirty="0">
                <a:latin typeface="Arial" panose="020B0604020202020204" pitchFamily="34" charset="0"/>
              </a:rPr>
              <a:t>. </a:t>
            </a:r>
          </a:p>
          <a:p>
            <a:pPr marL="0" marR="0" lvl="1" indent="0" algn="l" defTabSz="904699" rtl="0" eaLnBrk="0" fontAlgn="base" latinLnBrk="0" hangingPunct="0">
              <a:lnSpc>
                <a:spcPct val="100000"/>
              </a:lnSpc>
              <a:spcBef>
                <a:spcPct val="30000"/>
              </a:spcBef>
              <a:spcAft>
                <a:spcPct val="0"/>
              </a:spcAft>
              <a:buClrTx/>
              <a:buSzTx/>
              <a:buFontTx/>
              <a:buNone/>
              <a:tabLst/>
              <a:defRPr/>
            </a:pPr>
            <a:r>
              <a:rPr lang="en-US" sz="1200" baseline="30000" dirty="0">
                <a:latin typeface="Arial" panose="020B0604020202020204" pitchFamily="34" charset="0"/>
              </a:rPr>
              <a:t>2</a:t>
            </a:r>
            <a:r>
              <a:rPr lang="en-US" sz="1200" dirty="0">
                <a:latin typeface="Arial" panose="020B0604020202020204" pitchFamily="34" charset="0"/>
              </a:rPr>
              <a:t>“Community-Based Trends in Acute Myocardial Infarction From 2008 to 2014,” </a:t>
            </a:r>
            <a:r>
              <a:rPr lang="en-US" sz="1200" i="1" dirty="0">
                <a:latin typeface="Arial" panose="020B0604020202020204" pitchFamily="34" charset="0"/>
              </a:rPr>
              <a:t>Journal of the American College of Cardiology</a:t>
            </a:r>
            <a:r>
              <a:rPr lang="en-US" sz="1200" i="0" dirty="0">
                <a:latin typeface="Arial" panose="020B0604020202020204" pitchFamily="34" charset="0"/>
              </a:rPr>
              <a:t>, August 8, 2019, onlinejacc.org/content/68/6/666</a:t>
            </a:r>
            <a:r>
              <a:rPr lang="en-US" sz="1200" dirty="0">
                <a:latin typeface="Arial" panose="020B0604020202020204" pitchFamily="34" charset="0"/>
              </a:rPr>
              <a:t>. </a:t>
            </a:r>
          </a:p>
          <a:p>
            <a:pPr marL="0" lvl="1" defTabSz="904699"/>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01E594B4-9AE4-4D5F-9DF1-8E799FD70BCC}" type="slidenum">
              <a:rPr lang="en-US" smtClean="0"/>
              <a:pPr>
                <a:defRPr/>
              </a:pPr>
              <a:t>17</a:t>
            </a:fld>
            <a:endParaRPr lang="en-US" dirty="0"/>
          </a:p>
        </p:txBody>
      </p:sp>
    </p:spTree>
    <p:extLst>
      <p:ext uri="{BB962C8B-B14F-4D97-AF65-F5344CB8AC3E}">
        <p14:creationId xmlns:p14="http://schemas.microsoft.com/office/powerpoint/2010/main" val="3230563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0" i="0" kern="1200" dirty="0">
                <a:solidFill>
                  <a:schemeClr val="tx1"/>
                </a:solidFill>
                <a:effectLst/>
                <a:latin typeface="Arial" panose="020B0604020202020204" pitchFamily="34" charset="0"/>
                <a:ea typeface="+mn-ea"/>
                <a:cs typeface="Arial" panose="020B0604020202020204" pitchFamily="34" charset="0"/>
              </a:rPr>
              <a:t>In 2018, Kaiser Permanente led the nation as the top performer in 30 HEDIS</a:t>
            </a:r>
            <a:r>
              <a:rPr lang="en-US" sz="1200" b="0" i="0" kern="1200" baseline="30000" dirty="0">
                <a:solidFill>
                  <a:schemeClr val="tx1"/>
                </a:solidFill>
                <a:effectLst/>
                <a:latin typeface="Arial" panose="020B0604020202020204" pitchFamily="34" charset="0"/>
                <a:ea typeface="+mn-ea"/>
                <a:cs typeface="Arial" panose="020B0604020202020204" pitchFamily="34" charset="0"/>
              </a:rPr>
              <a:t>®</a:t>
            </a:r>
            <a:r>
              <a:rPr lang="en-US" sz="1200" b="0" i="0" kern="1200" dirty="0">
                <a:solidFill>
                  <a:schemeClr val="tx1"/>
                </a:solidFill>
                <a:effectLst/>
                <a:latin typeface="Arial" panose="020B0604020202020204" pitchFamily="34" charset="0"/>
                <a:ea typeface="+mn-ea"/>
                <a:cs typeface="Arial" panose="020B0604020202020204" pitchFamily="34" charset="0"/>
              </a:rPr>
              <a:t> (Healthcare Effectiveness Data and Information Set) effectiveness-of-care measures — the most of any health plan. The closest competitor led in only 5.</a:t>
            </a:r>
            <a:r>
              <a:rPr lang="en-US" sz="1200" b="0" i="0" kern="1200" baseline="30000" dirty="0">
                <a:solidFill>
                  <a:schemeClr val="tx1"/>
                </a:solidFill>
                <a:effectLst/>
                <a:latin typeface="Arial" panose="020B0604020202020204" pitchFamily="34" charset="0"/>
                <a:ea typeface="+mn-ea"/>
                <a:cs typeface="Arial" panose="020B0604020202020204" pitchFamily="34" charset="0"/>
              </a:rPr>
              <a:t>1</a:t>
            </a:r>
          </a:p>
          <a:p>
            <a:pPr>
              <a:defRPr/>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a:defRPr/>
            </a:pPr>
            <a:r>
              <a:rPr lang="en-US" sz="1200" b="0" i="0" kern="1200" dirty="0">
                <a:solidFill>
                  <a:schemeClr val="tx1"/>
                </a:solidFill>
                <a:effectLst/>
                <a:latin typeface="Arial" panose="020B0604020202020204" pitchFamily="34" charset="0"/>
                <a:ea typeface="+mn-ea"/>
                <a:cs typeface="Arial" panose="020B0604020202020204" pitchFamily="34" charset="0"/>
              </a:rPr>
              <a:t>Most significantly, our ratings for</a:t>
            </a:r>
            <a:r>
              <a:rPr lang="en-US" dirty="0"/>
              <a:t> diabetes, heart care, and mental health show that we manage these chronic conditions better than anyone. That’s good news for both your employees and your business. If you have employees with well-managed chronic conditions, they’re more likely to be present and engaged at work more often — leading to a healthier, productive, and safer workforce.  </a:t>
            </a:r>
          </a:p>
          <a:p>
            <a:pPr>
              <a:defRPr/>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a:defRPr/>
            </a:pPr>
            <a:r>
              <a:rPr lang="en-US" sz="1200" b="0" i="0" kern="1200" dirty="0">
                <a:solidFill>
                  <a:schemeClr val="tx1"/>
                </a:solidFill>
                <a:effectLst/>
                <a:latin typeface="Arial" panose="020B0604020202020204" pitchFamily="34" charset="0"/>
                <a:ea typeface="+mn-ea"/>
                <a:cs typeface="Arial" panose="020B0604020202020204" pitchFamily="34" charset="0"/>
              </a:rPr>
              <a:t>We’re also: </a:t>
            </a:r>
          </a:p>
          <a:p>
            <a:pPr>
              <a:defRPr/>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b="1" dirty="0"/>
              <a:t>Among the higher-performing health plans in the nation</a:t>
            </a:r>
            <a:r>
              <a:rPr lang="en-US" b="1" baseline="30000" dirty="0"/>
              <a:t>2</a:t>
            </a:r>
            <a:endParaRPr lang="en-US" dirty="0"/>
          </a:p>
          <a:p>
            <a:r>
              <a:rPr lang="en-US" dirty="0"/>
              <a:t>Of the 445 commercial health plans rated by the National Committee for Quality Assurance, only 2 received a 5-out-of-5 rating — and 1 of them belongs to Kaiser Permanente. Seven of our other plans are also among the higher-performing plans in the nation.</a:t>
            </a:r>
            <a:r>
              <a:rPr lang="en-US" baseline="30000" dirty="0"/>
              <a:t> </a:t>
            </a:r>
          </a:p>
          <a:p>
            <a:endParaRPr lang="en-US" dirty="0"/>
          </a:p>
          <a:p>
            <a:pPr defTabSz="914286">
              <a:spcBef>
                <a:spcPts val="400"/>
              </a:spcBef>
              <a:defRPr/>
            </a:pPr>
            <a:r>
              <a:rPr lang="en-US" b="1" dirty="0"/>
              <a:t>Ranked highest in customer loyalty — 8 years in a row</a:t>
            </a:r>
            <a:r>
              <a:rPr lang="en-US" b="1" baseline="30000" dirty="0"/>
              <a:t>3</a:t>
            </a:r>
            <a:endParaRPr lang="en-US" dirty="0"/>
          </a:p>
          <a:p>
            <a:pPr defTabSz="914286">
              <a:spcBef>
                <a:spcPts val="400"/>
              </a:spcBef>
              <a:defRPr/>
            </a:pPr>
            <a:r>
              <a:rPr lang="en-US" dirty="0"/>
              <a:t>For the 8th year in a row, Kaiser Permanente ranked highest in customer loyalty based on the 2018 Satmetrix</a:t>
            </a:r>
            <a:r>
              <a:rPr lang="en-US" baseline="30000" dirty="0"/>
              <a:t>®</a:t>
            </a:r>
            <a:r>
              <a:rPr lang="en-US" dirty="0"/>
              <a:t> Consumer Net Promoter Score</a:t>
            </a:r>
            <a:r>
              <a:rPr lang="en-US" baseline="30000" dirty="0"/>
              <a:t>®</a:t>
            </a:r>
            <a:r>
              <a:rPr lang="en-US" dirty="0"/>
              <a:t> benchmark study. Our score of 40 points is more than triple the industry average of 13 points in NICE Satmetrix’s health insurance provider category. </a:t>
            </a:r>
          </a:p>
          <a:p>
            <a:pPr>
              <a:defRPr/>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a:defRPr/>
            </a:pPr>
            <a:r>
              <a:rPr lang="en-US" sz="1200" kern="1200" baseline="0" dirty="0">
                <a:solidFill>
                  <a:schemeClr val="tx1"/>
                </a:solidFill>
                <a:effectLst/>
                <a:latin typeface="Arial" panose="020B0604020202020204" pitchFamily="34" charset="0"/>
                <a:ea typeface="+mn-ea"/>
                <a:cs typeface="Arial" panose="020B0604020202020204" pitchFamily="34" charset="0"/>
              </a:rPr>
              <a:t>________________________________________________</a:t>
            </a:r>
          </a:p>
          <a:p>
            <a:pPr>
              <a:defRPr/>
            </a:pPr>
            <a:r>
              <a:rPr lang="en-US" sz="1200" b="0" i="0" u="none" strike="noStrike" kern="1200" baseline="30000" dirty="0">
                <a:solidFill>
                  <a:schemeClr val="tx1"/>
                </a:solidFill>
                <a:latin typeface="Arial" panose="020B0604020202020204" pitchFamily="34" charset="0"/>
                <a:cs typeface="Arial" panose="020B0604020202020204" pitchFamily="34" charset="0"/>
              </a:rPr>
              <a:t>1</a:t>
            </a:r>
            <a:r>
              <a:rPr lang="en-US" sz="1200" dirty="0"/>
              <a:t>Kaiser Permanente 2018 HEDIS</a:t>
            </a:r>
            <a:r>
              <a:rPr lang="en-US" sz="1200" baseline="30000" dirty="0"/>
              <a:t>®</a:t>
            </a:r>
            <a:r>
              <a:rPr lang="en-US" sz="1200" dirty="0"/>
              <a:t> scores. Benchmarks provided by the National Committee for Quality Assurance (NCQA) Quality Compass</a:t>
            </a:r>
            <a:r>
              <a:rPr lang="en-US" sz="1200" baseline="30000" dirty="0"/>
              <a:t>®</a:t>
            </a:r>
            <a:r>
              <a:rPr lang="en-US" sz="1200" dirty="0"/>
              <a:t> and represent all lines of business. Kaiser Permanente combined region scores were provided by the Kaiser Permanente Department of Care and Service Quality. The source for data contained in this publication is Quality Compass 2018 and is used with the permission of NCQA. Quality Compass 2018 includes certain CAHPS</a:t>
            </a:r>
            <a:r>
              <a:rPr lang="en-US" sz="1200" baseline="30000" dirty="0"/>
              <a:t>®</a:t>
            </a:r>
            <a:r>
              <a:rPr lang="en-US" sz="1200" dirty="0"/>
              <a:t> data. Any data display, analysis, interpretation, or conclusion based on these data is solely that of the authors, and NCQA specifically disclaims responsibility for any such display, analysis, interpretation, or conclusion. Quality Compass</a:t>
            </a:r>
            <a:r>
              <a:rPr lang="en-US" sz="1200" baseline="30000" dirty="0"/>
              <a:t>®</a:t>
            </a:r>
            <a:r>
              <a:rPr lang="en-US" sz="1200" dirty="0"/>
              <a:t> and HEDIS</a:t>
            </a:r>
            <a:r>
              <a:rPr lang="en-US" sz="1200" baseline="30000" dirty="0"/>
              <a:t>®</a:t>
            </a:r>
            <a:r>
              <a:rPr lang="en-US" sz="1200" dirty="0"/>
              <a:t> are registered trademarks of NCQA. CAHPS</a:t>
            </a:r>
            <a:r>
              <a:rPr lang="en-US" sz="1200" baseline="30000" dirty="0"/>
              <a:t>®</a:t>
            </a:r>
            <a:r>
              <a:rPr lang="en-US" sz="1200" dirty="0"/>
              <a:t> is a registered trademark of the Agency for Healthcare Research and Quality.</a:t>
            </a:r>
          </a:p>
          <a:p>
            <a:pPr defTabSz="914286">
              <a:defRPr/>
            </a:pPr>
            <a:r>
              <a:rPr lang="en-US" baseline="30000" dirty="0"/>
              <a:t>2</a:t>
            </a:r>
            <a:r>
              <a:rPr lang="en-US" i="1" dirty="0"/>
              <a:t>U.S. Consumer 2018 Net Promoter Benchmarks at a Glance,</a:t>
            </a:r>
            <a:r>
              <a:rPr lang="en-US" dirty="0"/>
              <a:t> NICE Satmetrix, 2018. </a:t>
            </a:r>
          </a:p>
          <a:p>
            <a:r>
              <a:rPr lang="en-US" baseline="30000" dirty="0"/>
              <a:t>3</a:t>
            </a:r>
            <a:r>
              <a:rPr lang="en-US" dirty="0"/>
              <a:t>“PQA Recognizes Ten Medicare Plan Contracts for Excellence and Significant Improvements in Medication-Use Quality,” PQAalliance.org, May 17, 2018.</a:t>
            </a:r>
          </a:p>
          <a:p>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01E594B4-9AE4-4D5F-9DF1-8E799FD70BCC}" type="slidenum">
              <a:rPr lang="en-US" smtClean="0"/>
              <a:pPr>
                <a:defRPr/>
              </a:pPr>
              <a:t>18</a:t>
            </a:fld>
            <a:endParaRPr lang="en-US" dirty="0"/>
          </a:p>
        </p:txBody>
      </p:sp>
    </p:spTree>
    <p:extLst>
      <p:ext uri="{BB962C8B-B14F-4D97-AF65-F5344CB8AC3E}">
        <p14:creationId xmlns:p14="http://schemas.microsoft.com/office/powerpoint/2010/main" val="87243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Arial" panose="020B0604020202020204" pitchFamily="34" charset="0"/>
                <a:ea typeface="+mn-ea"/>
                <a:cs typeface="Arial" panose="020B0604020202020204" pitchFamily="34" charset="0"/>
              </a:rPr>
              <a:t>Our chronic disease prevention and management successes are powered by Kaiser Permanente’s own researchers. </a:t>
            </a:r>
          </a:p>
          <a:p>
            <a:endParaRPr lang="en-US" sz="1200" b="0"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Evidence-based care that’s always improving</a:t>
            </a:r>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As one of the largest research organizations outside of university systems, we’re always looking for ways to rethink and evolve the way we deliver care. And when we make breakthroughs, our collaborative model helps us quickly roll them out to members — meaning your employees can benefit from safe, informed care that’s always improving.</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Many disease management programs say that their methods are evidence-based, but at Kaiser </a:t>
            </a:r>
            <a:r>
              <a:rPr lang="en-US" sz="1200" kern="1200" dirty="0">
                <a:effectLst/>
                <a:latin typeface="Arial" panose="020B0604020202020204" pitchFamily="34" charset="0"/>
                <a:ea typeface="+mn-ea"/>
                <a:cs typeface="Arial" panose="020B0604020202020204" pitchFamily="34" charset="0"/>
              </a:rPr>
              <a:t>Permanente, evidence-based medicine is built into everything we do. Because our electronic health records have data on members’ lifestyles, treatment plans, pharmacy utilization, and outcomes, we’re continuously learning which treatments are most effective. We also conduct experimental studies, including clinical trials, to stay on the leading edge of medical advancements.</a:t>
            </a:r>
          </a:p>
          <a:p>
            <a:r>
              <a:rPr lang="en-US" sz="1200" kern="1200" dirty="0">
                <a:effectLst/>
                <a:latin typeface="Arial" panose="020B0604020202020204" pitchFamily="34" charset="0"/>
                <a:ea typeface="+mn-ea"/>
                <a:cs typeface="Arial" panose="020B0604020202020204" pitchFamily="34" charset="0"/>
              </a:rPr>
              <a:t> </a:t>
            </a:r>
          </a:p>
          <a:p>
            <a:r>
              <a:rPr lang="en-US" sz="1200" kern="1200" dirty="0">
                <a:effectLst/>
                <a:latin typeface="Arial" panose="020B0604020202020204" pitchFamily="34" charset="0"/>
                <a:ea typeface="+mn-ea"/>
                <a:cs typeface="Arial" panose="020B0604020202020204" pitchFamily="34" charset="0"/>
              </a:rPr>
              <a:t>Kaiser Permanente employs more than 170 research scientists and 1,600 support staff at 9 regional and national research centers. There are currently about 2,400 studies under way on a variety of health topics, including chronic conditions like cardiovascular disease, obesity, mental health, and diabetes.</a:t>
            </a:r>
          </a:p>
          <a:p>
            <a:r>
              <a:rPr lang="en-US" sz="1200" kern="1200" dirty="0">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Recent Kaiser Permanente studies on diabetes, for instance, have focused on understanding:</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Who is at risk for developing diabetes?</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What other health risks do people with diabetes face?</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What strategies are effective in preventing diabetes?</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How does early identification of diabetes affect outcomes?</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What are the key factors in effective diabetes treatment?</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Our diabetes research contributes to policy and practice change not only within our own system, but also to the national understanding of the disease. To date, Kaiser Permanente authors of diabetes studies have been cited more than 39,000 times, and their work has been used in practice guideline references and clinical decision aid references more than 350 times. This means your employees are getting the best, most up-to-date, evidence-based care at all times — helping them thrive at work, at home, and in your community. </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endParaRPr lang="en-US" dirty="0"/>
          </a:p>
        </p:txBody>
      </p:sp>
      <p:sp>
        <p:nvSpPr>
          <p:cNvPr id="4" name="Slide Number Placeholder 3"/>
          <p:cNvSpPr>
            <a:spLocks noGrp="1"/>
          </p:cNvSpPr>
          <p:nvPr>
            <p:ph type="sldNum" sz="quarter" idx="10"/>
          </p:nvPr>
        </p:nvSpPr>
        <p:spPr/>
        <p:txBody>
          <a:bodyPr/>
          <a:lstStyle/>
          <a:p>
            <a:pPr>
              <a:defRPr/>
            </a:pPr>
            <a:fld id="{01E594B4-9AE4-4D5F-9DF1-8E799FD70BCC}" type="slidenum">
              <a:rPr lang="en-US" smtClean="0"/>
              <a:pPr>
                <a:defRPr/>
              </a:pPr>
              <a:t>19</a:t>
            </a:fld>
            <a:endParaRPr lang="en-US" dirty="0"/>
          </a:p>
        </p:txBody>
      </p:sp>
    </p:spTree>
    <p:extLst>
      <p:ext uri="{BB962C8B-B14F-4D97-AF65-F5344CB8AC3E}">
        <p14:creationId xmlns:p14="http://schemas.microsoft.com/office/powerpoint/2010/main" val="2822126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1E594B4-9AE4-4D5F-9DF1-8E799FD70BCC}" type="slidenum">
              <a:rPr lang="en-US" smtClean="0"/>
              <a:pPr>
                <a:defRPr/>
              </a:pPr>
              <a:t>2</a:t>
            </a:fld>
            <a:endParaRPr lang="en-US" dirty="0"/>
          </a:p>
        </p:txBody>
      </p:sp>
    </p:spTree>
    <p:extLst>
      <p:ext uri="{BB962C8B-B14F-4D97-AF65-F5344CB8AC3E}">
        <p14:creationId xmlns:p14="http://schemas.microsoft.com/office/powerpoint/2010/main" val="3151267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anose="020B0604020202020204" pitchFamily="34" charset="0"/>
                <a:ea typeface="+mn-ea"/>
                <a:cs typeface="Arial" panose="020B0604020202020204" pitchFamily="34" charset="0"/>
              </a:rPr>
              <a:t>Each of our programs is carefully tailored to the needs of a particular chronic condition and personalized for the member. All programs are integrated with primary care, feature online resources and coaching support, and are connected systemwide through our electronic health records. All our disease management programs are offered at no additional cost.</a:t>
            </a:r>
          </a:p>
          <a:p>
            <a:r>
              <a:rPr lang="en-US" sz="1200" kern="1200" dirty="0">
                <a:solidFill>
                  <a:schemeClr val="tx1"/>
                </a:solidFill>
                <a:effectLst/>
                <a:latin typeface="Arial" panose="020B0604020202020204" pitchFamily="34" charset="0"/>
                <a:ea typeface="+mn-ea"/>
                <a:cs typeface="Arial" panose="020B0604020202020204" pitchFamily="34" charset="0"/>
              </a:rPr>
              <a:t> </a:t>
            </a:r>
          </a:p>
        </p:txBody>
      </p:sp>
      <p:sp>
        <p:nvSpPr>
          <p:cNvPr id="4" name="Slide Number Placeholder 3"/>
          <p:cNvSpPr>
            <a:spLocks noGrp="1"/>
          </p:cNvSpPr>
          <p:nvPr>
            <p:ph type="sldNum" sz="quarter" idx="10"/>
          </p:nvPr>
        </p:nvSpPr>
        <p:spPr/>
        <p:txBody>
          <a:bodyPr/>
          <a:lstStyle/>
          <a:p>
            <a:pPr>
              <a:defRPr/>
            </a:pPr>
            <a:fld id="{01E594B4-9AE4-4D5F-9DF1-8E799FD70BCC}" type="slidenum">
              <a:rPr lang="en-US" smtClean="0"/>
              <a:pPr>
                <a:defRPr/>
              </a:pPr>
              <a:t>20</a:t>
            </a:fld>
            <a:endParaRPr lang="en-US" dirty="0"/>
          </a:p>
        </p:txBody>
      </p:sp>
    </p:spTree>
    <p:extLst>
      <p:ext uri="{BB962C8B-B14F-4D97-AF65-F5344CB8AC3E}">
        <p14:creationId xmlns:p14="http://schemas.microsoft.com/office/powerpoint/2010/main" val="4211445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0892" y="3497944"/>
            <a:ext cx="5367130" cy="5107983"/>
          </a:xfrm>
        </p:spPr>
        <p:txBody>
          <a:bodyPr/>
          <a:lstStyle/>
          <a:p>
            <a:pPr lvl="0"/>
            <a:r>
              <a:rPr lang="en-US" sz="1200" kern="1200" dirty="0">
                <a:solidFill>
                  <a:schemeClr val="tx1"/>
                </a:solidFill>
                <a:effectLst/>
                <a:latin typeface="Arial" panose="020B0604020202020204" pitchFamily="34" charset="0"/>
                <a:ea typeface="+mn-ea"/>
                <a:cs typeface="+mn-cs"/>
              </a:rPr>
              <a:t>And at </a:t>
            </a:r>
            <a:r>
              <a:rPr lang="en-US" sz="1200" b="1" kern="1200" dirty="0">
                <a:solidFill>
                  <a:schemeClr val="tx1"/>
                </a:solidFill>
                <a:effectLst/>
                <a:latin typeface="Arial" panose="020B0604020202020204" pitchFamily="34" charset="0"/>
                <a:ea typeface="+mn-ea"/>
                <a:cs typeface="+mn-cs"/>
              </a:rPr>
              <a:t>kp.org</a:t>
            </a:r>
            <a:r>
              <a:rPr lang="en-US" sz="1200" b="0" kern="1200" dirty="0">
                <a:solidFill>
                  <a:schemeClr val="tx1"/>
                </a:solidFill>
                <a:effectLst/>
                <a:latin typeface="Arial" panose="020B0604020202020204" pitchFamily="34" charset="0"/>
                <a:ea typeface="+mn-ea"/>
                <a:cs typeface="+mn-cs"/>
              </a:rPr>
              <a:t>,</a:t>
            </a:r>
            <a:r>
              <a:rPr lang="en-US" sz="1200" b="1" kern="1200" dirty="0">
                <a:solidFill>
                  <a:schemeClr val="tx1"/>
                </a:solidFill>
                <a:effectLst/>
                <a:latin typeface="Arial" panose="020B0604020202020204" pitchFamily="34" charset="0"/>
                <a:ea typeface="+mn-ea"/>
                <a:cs typeface="+mn-cs"/>
              </a:rPr>
              <a:t> </a:t>
            </a:r>
            <a:r>
              <a:rPr lang="en-US" sz="1200" b="0" kern="1200" dirty="0">
                <a:solidFill>
                  <a:schemeClr val="tx1"/>
                </a:solidFill>
                <a:effectLst/>
                <a:latin typeface="Arial" panose="020B0604020202020204" pitchFamily="34" charset="0"/>
                <a:ea typeface="+mn-ea"/>
                <a:cs typeface="+mn-cs"/>
              </a:rPr>
              <a:t>members can find useful tools and information to help them get the most out</a:t>
            </a:r>
            <a:r>
              <a:rPr lang="en-US" sz="1200" b="0" kern="1200" baseline="0" dirty="0">
                <a:solidFill>
                  <a:schemeClr val="tx1"/>
                </a:solidFill>
                <a:effectLst/>
                <a:latin typeface="Arial" panose="020B0604020202020204" pitchFamily="34" charset="0"/>
                <a:ea typeface="+mn-ea"/>
                <a:cs typeface="+mn-cs"/>
              </a:rPr>
              <a:t> </a:t>
            </a:r>
            <a:r>
              <a:rPr lang="en-US" sz="1200" b="0" kern="1200" dirty="0">
                <a:solidFill>
                  <a:schemeClr val="tx1"/>
                </a:solidFill>
                <a:effectLst/>
                <a:latin typeface="Arial" panose="020B0604020202020204" pitchFamily="34" charset="0"/>
                <a:ea typeface="+mn-ea"/>
                <a:cs typeface="+mn-cs"/>
              </a:rPr>
              <a:t>of their Kaiser Permanente coverage</a:t>
            </a:r>
            <a:r>
              <a:rPr lang="en-US" sz="1200" kern="1200" dirty="0">
                <a:solidFill>
                  <a:schemeClr val="tx1"/>
                </a:solidFill>
                <a:effectLst/>
                <a:latin typeface="Arial" panose="020B0604020202020204" pitchFamily="34" charset="0"/>
                <a:ea typeface="+mn-ea"/>
                <a:cs typeface="+mn-cs"/>
              </a:rPr>
              <a:t>. The site serves as a central hub for managing their health. Here’s just some of what they’ll find there:</a:t>
            </a:r>
          </a:p>
          <a:p>
            <a:pPr lvl="0"/>
            <a:endParaRPr lang="en-US" sz="1100" kern="1200" dirty="0">
              <a:solidFill>
                <a:schemeClr val="tx1"/>
              </a:solidFill>
              <a:effectLst/>
              <a:latin typeface="Arial" panose="020B0604020202020204" pitchFamily="34" charset="0"/>
              <a:ea typeface="+mn-ea"/>
              <a:cs typeface="+mn-cs"/>
            </a:endParaRPr>
          </a:p>
          <a:p>
            <a:pPr marL="171450" lvl="1"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Total Health Assessment </a:t>
            </a:r>
          </a:p>
          <a:p>
            <a:pPr marL="171450" lvl="1"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Educational tools, including health and drug encyclopedias and a symptom checker</a:t>
            </a:r>
            <a:endParaRPr lang="en-US" sz="1100" kern="1200" dirty="0">
              <a:solidFill>
                <a:schemeClr val="tx1"/>
              </a:solidFill>
              <a:effectLst/>
              <a:latin typeface="Arial" panose="020B0604020202020204" pitchFamily="34" charset="0"/>
              <a:ea typeface="+mn-ea"/>
              <a:cs typeface="+mn-cs"/>
            </a:endParaRPr>
          </a:p>
          <a:p>
            <a:pPr marL="171450" lvl="1"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Healthy lifestyle programs </a:t>
            </a:r>
          </a:p>
          <a:p>
            <a:pPr marL="171450" lvl="1"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Health videos</a:t>
            </a:r>
            <a:endParaRPr lang="en-US" sz="1100" kern="1200" dirty="0">
              <a:solidFill>
                <a:schemeClr val="tx1"/>
              </a:solidFill>
              <a:effectLst/>
              <a:latin typeface="Arial" panose="020B0604020202020204" pitchFamily="34" charset="0"/>
              <a:ea typeface="+mn-ea"/>
              <a:cs typeface="+mn-cs"/>
            </a:endParaRPr>
          </a:p>
          <a:p>
            <a:pPr marL="171450" lvl="1"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Total Health Radio online radio show and podcast</a:t>
            </a:r>
            <a:endParaRPr lang="en-US" sz="11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D09606FF-3296-3D46-97B8-D2FD41DD31BD}" type="slidenum">
              <a:rPr lang="en-US" smtClean="0"/>
              <a:pPr/>
              <a:t>21</a:t>
            </a:fld>
            <a:endParaRPr lang="en-US" dirty="0"/>
          </a:p>
        </p:txBody>
      </p:sp>
    </p:spTree>
    <p:extLst>
      <p:ext uri="{BB962C8B-B14F-4D97-AF65-F5344CB8AC3E}">
        <p14:creationId xmlns:p14="http://schemas.microsoft.com/office/powerpoint/2010/main" val="1897885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0892" y="3497944"/>
            <a:ext cx="5367130" cy="5107983"/>
          </a:xfrm>
        </p:spPr>
        <p:txBody>
          <a:bodyPr/>
          <a:lstStyle/>
          <a:p>
            <a:r>
              <a:rPr lang="en-US" sz="1200" baseline="0" dirty="0"/>
              <a:t>Of course, managing chronic diseases — or preventing them in the first place — is an ongoing effort. And since there are few places where employees spend more time than at their job, your workplace is ground zero for that effort. </a:t>
            </a:r>
          </a:p>
          <a:p>
            <a:endParaRPr lang="en-US" sz="1200" baseline="0" dirty="0"/>
          </a:p>
          <a:p>
            <a:r>
              <a:rPr lang="en-US" sz="1200" baseline="0" dirty="0"/>
              <a:t>That’s why establishing a culture of wellness at your small business is a key business strategy. We can help you do that. You </a:t>
            </a:r>
            <a:r>
              <a:rPr lang="en-US" sz="1200" dirty="0"/>
              <a:t>have</a:t>
            </a:r>
            <a:r>
              <a:rPr lang="en-US" sz="1200" baseline="0" dirty="0"/>
              <a:t> access to our</a:t>
            </a:r>
            <a:r>
              <a:rPr lang="en-US" sz="1200" dirty="0"/>
              <a:t> </a:t>
            </a:r>
            <a:r>
              <a:rPr lang="en-US" sz="1200" b="0" baseline="0" dirty="0"/>
              <a:t>full range of </a:t>
            </a:r>
            <a:r>
              <a:rPr lang="en-US" sz="1200" dirty="0"/>
              <a:t>comprehensive, yet easy</a:t>
            </a:r>
            <a:r>
              <a:rPr lang="en-US" sz="1200" baseline="0" dirty="0"/>
              <a:t>-to-follow guides and toolkits — available at no cost — to help launch your strategy. We selected the resources listed here because they’re simple for small businesses to implement. These and many more are available at </a:t>
            </a:r>
            <a:r>
              <a:rPr lang="en-US" sz="1200" b="1" dirty="0"/>
              <a:t>kp.org/choosebetter</a:t>
            </a:r>
            <a:r>
              <a:rPr lang="en-US" sz="1200" b="0" dirty="0"/>
              <a:t>:</a:t>
            </a:r>
            <a:endParaRPr lang="en-US" sz="1200" baseline="0" dirty="0"/>
          </a:p>
          <a:p>
            <a:endParaRPr lang="en-US" sz="1200" b="0" dirty="0"/>
          </a:p>
          <a:p>
            <a:pPr marL="171450" indent="-171450">
              <a:buFont typeface="Arial" panose="020B0604020202020204" pitchFamily="34" charset="0"/>
              <a:buChar char="•"/>
            </a:pPr>
            <a:r>
              <a:rPr lang="en-US" sz="1200" b="1" i="0" dirty="0"/>
              <a:t>Starting a workforce health program toolkit — </a:t>
            </a:r>
            <a:r>
              <a:rPr lang="en-US" sz="1200" b="0" i="0" dirty="0"/>
              <a:t>lays</a:t>
            </a:r>
            <a:r>
              <a:rPr lang="en-US" sz="1200" b="0" i="0" baseline="0" dirty="0"/>
              <a:t> out the building blocks for how to turn workforce health into an effective business strategy </a:t>
            </a:r>
          </a:p>
          <a:p>
            <a:pPr marL="171450" indent="-171450">
              <a:buFont typeface="Arial" panose="020B0604020202020204" pitchFamily="34" charset="0"/>
              <a:buChar char="•"/>
            </a:pPr>
            <a:r>
              <a:rPr lang="en-US" b="1" i="0" dirty="0"/>
              <a:t>Workforce health</a:t>
            </a:r>
            <a:r>
              <a:rPr lang="en-US" sz="1200" b="1" i="0" baseline="0" dirty="0"/>
              <a:t> resource guide — </a:t>
            </a:r>
            <a:r>
              <a:rPr lang="en-US" sz="1200" b="0" i="0" baseline="0" dirty="0"/>
              <a:t>an overview of resources and tools available for weight management, tobacco cessation, stress and mental health, and heart health</a:t>
            </a:r>
            <a:endParaRPr lang="en-US" sz="1200" b="1" i="0" dirty="0"/>
          </a:p>
          <a:p>
            <a:pPr marL="171450" indent="-171450">
              <a:buFont typeface="Arial" panose="020B0604020202020204" pitchFamily="34" charset="0"/>
              <a:buChar char="•"/>
            </a:pPr>
            <a:r>
              <a:rPr lang="en-US" sz="1200" b="1" i="0" dirty="0"/>
              <a:t>Healthy meetings guide — </a:t>
            </a:r>
            <a:r>
              <a:rPr lang="en-US" sz="1200" i="0" dirty="0"/>
              <a:t>how to make a few small changes at meetings to support overall health and productivity,</a:t>
            </a:r>
            <a:r>
              <a:rPr lang="en-US" sz="1200" i="0" baseline="0" dirty="0"/>
              <a:t> such as healthier </a:t>
            </a:r>
            <a:r>
              <a:rPr lang="en-US" sz="1200" i="0" dirty="0"/>
              <a:t>food options and simple stretch breaks</a:t>
            </a:r>
          </a:p>
          <a:p>
            <a:pPr marL="171450" indent="-171450">
              <a:buFont typeface="Arial" panose="020B0604020202020204" pitchFamily="34" charset="0"/>
              <a:buChar char="•"/>
            </a:pPr>
            <a:r>
              <a:rPr lang="en-US" sz="1200" b="1" i="0" dirty="0"/>
              <a:t>Maintain Don’t Gain weight management toolkit — </a:t>
            </a:r>
            <a:r>
              <a:rPr lang="en-US" sz="1200" i="0" dirty="0"/>
              <a:t>a step-by-step guide to encourage employees to make healthier choices to</a:t>
            </a:r>
            <a:r>
              <a:rPr lang="en-US" sz="1200" i="0" baseline="0" dirty="0"/>
              <a:t> avoid holiday weight gain</a:t>
            </a:r>
            <a:endParaRPr lang="en-US" sz="1200" i="0" dirty="0"/>
          </a:p>
          <a:p>
            <a:pPr marL="171450" indent="-171450">
              <a:buFont typeface="Arial" panose="020B0604020202020204" pitchFamily="34" charset="0"/>
              <a:buChar char="•"/>
            </a:pPr>
            <a:r>
              <a:rPr lang="en-US" sz="1200" b="1" i="0" dirty="0"/>
              <a:t>Tobacco-free campus toolkit</a:t>
            </a:r>
            <a:r>
              <a:rPr lang="en-US" sz="1200" b="0" i="0" dirty="0"/>
              <a:t> </a:t>
            </a:r>
            <a:r>
              <a:rPr lang="en-US" sz="1200" b="1" i="0" dirty="0"/>
              <a:t>— </a:t>
            </a:r>
            <a:r>
              <a:rPr lang="en-US" sz="1200" i="0" dirty="0"/>
              <a:t>how to establish policies to make the workplace and company events tobacco-free</a:t>
            </a:r>
          </a:p>
          <a:p>
            <a:pPr marL="171450" indent="-171450">
              <a:buFont typeface="Arial" panose="020B0604020202020204" pitchFamily="34" charset="0"/>
              <a:buChar char="•"/>
            </a:pPr>
            <a:r>
              <a:rPr lang="en-US" sz="1200" b="1" i="0" dirty="0"/>
              <a:t>Walking for workforce health toolkit — </a:t>
            </a:r>
            <a:r>
              <a:rPr lang="en-US" sz="1200" i="0" dirty="0"/>
              <a:t>assessment tools, trackers, and communication materials to start a walking program at work</a:t>
            </a:r>
          </a:p>
          <a:p>
            <a:pPr marL="171450" indent="-171450">
              <a:buFont typeface="Arial" panose="020B0604020202020204" pitchFamily="34" charset="0"/>
              <a:buChar char="•"/>
            </a:pPr>
            <a:r>
              <a:rPr lang="en-US" sz="1200" b="1" i="0" dirty="0"/>
              <a:t>Rest and Revive sleep management toolkit — </a:t>
            </a:r>
            <a:r>
              <a:rPr lang="en-US" sz="1200" i="0" dirty="0"/>
              <a:t>tools to help employees establish</a:t>
            </a:r>
            <a:r>
              <a:rPr lang="en-US" sz="1200" i="0" baseline="0" dirty="0"/>
              <a:t> better sleep habits, such as</a:t>
            </a:r>
            <a:r>
              <a:rPr lang="en-US" sz="1200" i="0" dirty="0"/>
              <a:t> a daytime activity log to show how food, drinks, and activity affect sleep</a:t>
            </a:r>
          </a:p>
          <a:p>
            <a:pPr marL="171450" indent="-171450">
              <a:buFont typeface="Arial" panose="020B0604020202020204" pitchFamily="34" charset="0"/>
              <a:buChar char="•"/>
            </a:pPr>
            <a:r>
              <a:rPr lang="en-US" sz="1200" b="1" i="0" dirty="0"/>
              <a:t>Finding Balance stress management toolkit — </a:t>
            </a:r>
            <a:r>
              <a:rPr lang="en-US" sz="1200" b="0" i="0" dirty="0"/>
              <a:t>resources to help get your employees on a path to a less stressed life</a:t>
            </a:r>
            <a:endParaRPr lang="en-US" sz="1200" b="1" i="0" dirty="0"/>
          </a:p>
          <a:p>
            <a:pPr marL="0" indent="0">
              <a:buFont typeface="Arial" panose="020B0604020202020204" pitchFamily="34" charset="0"/>
              <a:buNone/>
            </a:pPr>
            <a:endParaRPr lang="en-US" sz="1200" i="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t>Wellness programs are proven, effective tools for keeping a workforce healthy, engaged, and productive. </a:t>
            </a:r>
            <a:r>
              <a:rPr lang="en-US" sz="1200" dirty="0"/>
              <a:t>According to research by the Society for Human Resource Management, 70% of all employees believe that wellness programs contribute to their overall job satisfaction.</a:t>
            </a:r>
            <a:r>
              <a:rPr lang="en-US" sz="1200" baseline="30000" dirty="0"/>
              <a:t>1</a:t>
            </a:r>
          </a:p>
          <a:p>
            <a:endParaRPr lang="en-US" sz="1200" baseline="0" dirty="0"/>
          </a:p>
          <a:p>
            <a:r>
              <a:rPr lang="en-US" sz="1200" baseline="0" dirty="0"/>
              <a:t>Wellness programs also help with recruitment and retention. That’s especially important to know when: </a:t>
            </a:r>
          </a:p>
          <a:p>
            <a:pPr marL="628650" lvl="1" indent="-171450">
              <a:buFont typeface="Arial" panose="020B0604020202020204" pitchFamily="34" charset="0"/>
              <a:buChar char="•"/>
            </a:pPr>
            <a:r>
              <a:rPr lang="en-US" sz="1200" baseline="0" dirty="0"/>
              <a:t>56% of employees say satisfaction with their health plan is a key factor in deciding to stay at their current job</a:t>
            </a:r>
            <a:r>
              <a:rPr lang="en-US" sz="1200" baseline="30000" dirty="0"/>
              <a:t>2</a:t>
            </a:r>
          </a:p>
          <a:p>
            <a:pPr marL="628650" lvl="1" indent="-171450">
              <a:buFont typeface="Arial" panose="020B0604020202020204" pitchFamily="34" charset="0"/>
              <a:buChar char="•"/>
            </a:pPr>
            <a:r>
              <a:rPr lang="en-US" sz="1200" baseline="0" dirty="0"/>
              <a:t>The average cost related to hiring a new employee is about $4,000</a:t>
            </a:r>
            <a:r>
              <a:rPr lang="en-US" sz="1200" baseline="30000" dirty="0"/>
              <a:t>3</a:t>
            </a:r>
            <a:r>
              <a:rPr lang="en-US" sz="1200" baseline="0" dirty="0"/>
              <a:t> </a:t>
            </a:r>
          </a:p>
          <a:p>
            <a:pPr marL="0" indent="0">
              <a:buFont typeface="Arial" panose="020B0604020202020204" pitchFamily="34" charset="0"/>
              <a:buNone/>
            </a:pPr>
            <a:endParaRPr lang="en-US" sz="1200" i="0" dirty="0"/>
          </a:p>
          <a:p>
            <a:pPr marL="0" marR="0" lvl="1" indent="0" algn="l" defTabSz="904699"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Arial" panose="020B0604020202020204" pitchFamily="34" charset="0"/>
                <a:ea typeface="+mn-ea"/>
                <a:cs typeface="Arial" panose="020B0604020202020204" pitchFamily="34" charset="0"/>
              </a:rPr>
              <a:t>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30000" dirty="0">
                <a:solidFill>
                  <a:schemeClr val="tx1">
                    <a:lumMod val="75000"/>
                    <a:lumOff val="25000"/>
                  </a:schemeClr>
                </a:solidFill>
                <a:latin typeface="Arial" panose="020B0604020202020204" pitchFamily="34" charset="0"/>
              </a:rPr>
              <a:t>1</a:t>
            </a:r>
            <a:r>
              <a:rPr lang="en-US" sz="1200" dirty="0">
                <a:solidFill>
                  <a:schemeClr val="tx1">
                    <a:lumMod val="75000"/>
                    <a:lumOff val="25000"/>
                  </a:schemeClr>
                </a:solidFill>
                <a:latin typeface="Arial" panose="020B0604020202020204" pitchFamily="34" charset="0"/>
              </a:rPr>
              <a:t>Virgin Pulse, “The Business of Healthy Employees: A 2017 Survey of Workplace Health Priorities,” 2017, cdn2.hubspot.net/hubfs/285174/BusinessOfHealthyEmployees.VirginPulse.2017.pdf?t=1521837138673.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30000" dirty="0"/>
              <a:t>2</a:t>
            </a:r>
            <a:r>
              <a:rPr lang="en-US" sz="1200" kern="1200" dirty="0">
                <a:solidFill>
                  <a:schemeClr val="tx1"/>
                </a:solidFill>
                <a:effectLst/>
                <a:latin typeface="Arial" panose="020B0604020202020204" pitchFamily="34" charset="0"/>
                <a:ea typeface="+mn-ea"/>
                <a:cs typeface="Arial" panose="020B0604020202020204" pitchFamily="34" charset="0"/>
              </a:rPr>
              <a:t>“The Value of Employer-Provided Coverage,” America’s Health Insurance Plans, February 2018, ahip.org/wp-content/uploads/2018/02/AHIP_LGP_ValueOfESIResearch_Print_2.5.18.pdf.</a:t>
            </a:r>
            <a:endParaRPr lang="en-US" sz="1200" dirty="0">
              <a:solidFill>
                <a:schemeClr val="tx1">
                  <a:lumMod val="75000"/>
                  <a:lumOff val="25000"/>
                </a:schemeClr>
              </a:solidFill>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30000" dirty="0"/>
              <a:t>3</a:t>
            </a:r>
            <a:r>
              <a:rPr lang="en-US" sz="1200" kern="1200" dirty="0">
                <a:solidFill>
                  <a:schemeClr val="tx1"/>
                </a:solidFill>
                <a:effectLst/>
                <a:latin typeface="Arial" panose="020B0604020202020204" pitchFamily="34" charset="0"/>
                <a:ea typeface="+mn-ea"/>
                <a:cs typeface="Arial" panose="020B0604020202020204" pitchFamily="34" charset="0"/>
              </a:rPr>
              <a:t>Aleks Peterson, “The Hidden Costs of Onboarding a New Employee (and How to Avoid Them)” Glassdoor.com, September 26, 2018, glassdoor.com/employers/blog/hidden-costs-employee-onboarding-reduce.</a:t>
            </a:r>
          </a:p>
          <a:p>
            <a:pPr marL="0" indent="0">
              <a:buFont typeface="Arial" panose="020B0604020202020204" pitchFamily="34" charset="0"/>
              <a:buNone/>
            </a:pPr>
            <a:endParaRPr lang="en-US" sz="1200" i="0" dirty="0"/>
          </a:p>
        </p:txBody>
      </p:sp>
      <p:sp>
        <p:nvSpPr>
          <p:cNvPr id="4" name="Slide Number Placeholder 3"/>
          <p:cNvSpPr>
            <a:spLocks noGrp="1"/>
          </p:cNvSpPr>
          <p:nvPr>
            <p:ph type="sldNum" sz="quarter" idx="10"/>
          </p:nvPr>
        </p:nvSpPr>
        <p:spPr/>
        <p:txBody>
          <a:bodyPr/>
          <a:lstStyle/>
          <a:p>
            <a:fld id="{D09606FF-3296-3D46-97B8-D2FD41DD31BD}" type="slidenum">
              <a:rPr lang="en-US" smtClean="0"/>
              <a:pPr/>
              <a:t>22</a:t>
            </a:fld>
            <a:endParaRPr lang="en-US" dirty="0"/>
          </a:p>
        </p:txBody>
      </p:sp>
    </p:spTree>
    <p:extLst>
      <p:ext uri="{BB962C8B-B14F-4D97-AF65-F5344CB8AC3E}">
        <p14:creationId xmlns:p14="http://schemas.microsoft.com/office/powerpoint/2010/main" val="866917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20FBB85-BDD0-4D1F-8B59-BA05B81BA71D}" type="slidenum">
              <a:rPr lang="en-US" smtClean="0"/>
              <a:pPr>
                <a:defRPr/>
              </a:pPr>
              <a:t>23</a:t>
            </a:fld>
            <a:endParaRPr lang="en-US" dirty="0"/>
          </a:p>
        </p:txBody>
      </p:sp>
    </p:spTree>
    <p:extLst>
      <p:ext uri="{BB962C8B-B14F-4D97-AF65-F5344CB8AC3E}">
        <p14:creationId xmlns:p14="http://schemas.microsoft.com/office/powerpoint/2010/main" val="2030547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9400" y="544513"/>
            <a:ext cx="3759200" cy="2819400"/>
          </a:xfrm>
        </p:spPr>
      </p:sp>
      <p:sp>
        <p:nvSpPr>
          <p:cNvPr id="3" name="Notes Placeholder 2"/>
          <p:cNvSpPr>
            <a:spLocks noGrp="1"/>
          </p:cNvSpPr>
          <p:nvPr>
            <p:ph type="body" idx="1"/>
          </p:nvPr>
        </p:nvSpPr>
        <p:spPr>
          <a:xfrm>
            <a:off x="599873" y="3622043"/>
            <a:ext cx="5486400" cy="4182176"/>
          </a:xfrm>
        </p:spPr>
        <p:txBody>
          <a:bodyPr/>
          <a:lstStyle/>
          <a:p>
            <a:pPr eaLnBrk="1" hangingPunct="1">
              <a:spcBef>
                <a:spcPct val="20000"/>
              </a:spcBef>
              <a:spcAft>
                <a:spcPct val="50000"/>
              </a:spcAft>
            </a:pPr>
            <a:r>
              <a:rPr lang="en-US" sz="1200" b="1" dirty="0">
                <a:latin typeface="Arial" panose="020B0604020202020204" pitchFamily="34" charset="0"/>
                <a:cs typeface="Arial" panose="020B0604020202020204" pitchFamily="34" charset="0"/>
              </a:rPr>
              <a:t>[</a:t>
            </a:r>
            <a:r>
              <a:rPr lang="en-US" altLang="en-US" b="1" dirty="0"/>
              <a:t>Presenter’s notes:</a:t>
            </a:r>
          </a:p>
          <a:p>
            <a:pPr eaLnBrk="1" hangingPunct="1">
              <a:spcBef>
                <a:spcPct val="20000"/>
              </a:spcBef>
              <a:spcAft>
                <a:spcPct val="50000"/>
              </a:spcAft>
            </a:pPr>
            <a:r>
              <a:rPr lang="en-US" altLang="en-US" dirty="0"/>
              <a:t>If any of the following slides would be useful in your presentation, move them to the end of your presentation.] </a:t>
            </a:r>
          </a:p>
          <a:p>
            <a:pPr marL="0" lvl="1" defTabSz="904699"/>
            <a:endParaRPr lang="en-US"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01E594B4-9AE4-4D5F-9DF1-8E799FD70BCC}" type="slidenum">
              <a:rPr lang="en-US" smtClean="0"/>
              <a:pPr>
                <a:defRPr/>
              </a:pPr>
              <a:t>24</a:t>
            </a:fld>
            <a:endParaRPr lang="en-US" dirty="0"/>
          </a:p>
        </p:txBody>
      </p:sp>
    </p:spTree>
    <p:extLst>
      <p:ext uri="{BB962C8B-B14F-4D97-AF65-F5344CB8AC3E}">
        <p14:creationId xmlns:p14="http://schemas.microsoft.com/office/powerpoint/2010/main" val="41597810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0892" y="3643086"/>
            <a:ext cx="5367130" cy="5376738"/>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t>As you well know, </a:t>
            </a:r>
            <a:r>
              <a:rPr lang="en-US" dirty="0"/>
              <a:t>even 1 or 2 absent employees can have a significant effect on both your finances and your workforce productivity. </a:t>
            </a:r>
            <a:r>
              <a:rPr lang="en-US" sz="1200" baseline="0" dirty="0"/>
              <a:t>Building an effective health strategy helps keep employees engaged and productive, and helps control current cost trends and prevent future costs from escalating.</a:t>
            </a:r>
            <a:endParaRPr lang="en-US" sz="1200" dirty="0"/>
          </a:p>
          <a:p>
            <a:endParaRPr lang="en-US" sz="1200" dirty="0"/>
          </a:p>
          <a:p>
            <a:r>
              <a:rPr lang="en-US" sz="1200" dirty="0"/>
              <a:t>Creating a culture of well-being r</a:t>
            </a:r>
            <a:r>
              <a:rPr lang="en-US" sz="1200" baseline="0" dirty="0"/>
              <a:t>equires an investment of funds and time, which can be a strain for companies with a small staff that fills multiple roles. But with the right approach, it can actually be easier for small businesses. Your size and scale allows for quicker implementation. Small business owners often have close relationships with their staff — a strength you can leverage to encourage a healthy work environment. With a smaller number of employees, positive health changes are more visible, creating positive reinforcement and promoting higher productivity. </a:t>
            </a:r>
          </a:p>
          <a:p>
            <a:endParaRPr lang="en-US" sz="1200" baseline="0" dirty="0"/>
          </a:p>
          <a:p>
            <a:endParaRPr lang="en-US" sz="1200" baseline="0" dirty="0"/>
          </a:p>
        </p:txBody>
      </p:sp>
      <p:sp>
        <p:nvSpPr>
          <p:cNvPr id="4" name="Slide Number Placeholder 3"/>
          <p:cNvSpPr>
            <a:spLocks noGrp="1"/>
          </p:cNvSpPr>
          <p:nvPr>
            <p:ph type="sldNum" sz="quarter" idx="10"/>
          </p:nvPr>
        </p:nvSpPr>
        <p:spPr/>
        <p:txBody>
          <a:bodyPr/>
          <a:lstStyle/>
          <a:p>
            <a:fld id="{D09606FF-3296-3D46-97B8-D2FD41DD31BD}" type="slidenum">
              <a:rPr lang="en-US" smtClean="0"/>
              <a:pPr/>
              <a:t>25</a:t>
            </a:fld>
            <a:endParaRPr lang="en-US" dirty="0"/>
          </a:p>
        </p:txBody>
      </p:sp>
    </p:spTree>
    <p:extLst>
      <p:ext uri="{BB962C8B-B14F-4D97-AF65-F5344CB8AC3E}">
        <p14:creationId xmlns:p14="http://schemas.microsoft.com/office/powerpoint/2010/main" val="456335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chemeClr val="bg1">
                  <a:lumMod val="85000"/>
                </a:schemeClr>
              </a:buClr>
              <a:defRPr/>
            </a:pPr>
            <a:r>
              <a:rPr lang="en-US" sz="1200" baseline="0" dirty="0"/>
              <a:t>Creating a healthy workplace on a smaller scale can be simple, cost-efficient, and achieved with limited investment in time and resources. The first step is to establish a few key building blocks for success:</a:t>
            </a:r>
          </a:p>
          <a:p>
            <a:pPr lvl="0">
              <a:buClr>
                <a:schemeClr val="bg1">
                  <a:lumMod val="85000"/>
                </a:schemeClr>
              </a:buClr>
              <a:defRPr/>
            </a:pPr>
            <a:endParaRPr lang="en-US" sz="1200" baseline="0" dirty="0"/>
          </a:p>
          <a:p>
            <a:pPr marL="171450" lvl="0" indent="-171450">
              <a:buClr>
                <a:schemeClr val="bg1">
                  <a:lumMod val="85000"/>
                </a:schemeClr>
              </a:buClr>
              <a:buFont typeface="Arial" panose="020B0604020202020204" pitchFamily="34" charset="0"/>
              <a:buChar char="•"/>
              <a:defRPr/>
            </a:pPr>
            <a:r>
              <a:rPr lang="en-US" sz="1200" b="1" dirty="0"/>
              <a:t>Leadership engagement — </a:t>
            </a:r>
            <a:r>
              <a:rPr lang="en-US" sz="1200" b="0" dirty="0"/>
              <a:t>When b</a:t>
            </a:r>
            <a:r>
              <a:rPr lang="en-US" sz="1200" dirty="0"/>
              <a:t>usiness owners </a:t>
            </a:r>
            <a:r>
              <a:rPr lang="en-US" sz="1200" dirty="0">
                <a:cs typeface="Arial" pitchFamily="34" charset="0"/>
              </a:rPr>
              <a:t>lead by example,</a:t>
            </a:r>
            <a:r>
              <a:rPr lang="en-US" sz="1200" baseline="0" dirty="0">
                <a:cs typeface="Arial" pitchFamily="34" charset="0"/>
              </a:rPr>
              <a:t> it can </a:t>
            </a:r>
            <a:r>
              <a:rPr lang="en-US" sz="1200" dirty="0">
                <a:cs typeface="Arial" pitchFamily="34" charset="0"/>
              </a:rPr>
              <a:t>energize and encourage people to participate</a:t>
            </a:r>
          </a:p>
          <a:p>
            <a:pPr marL="171450" lvl="0" indent="-171450">
              <a:buClr>
                <a:schemeClr val="bg1">
                  <a:lumMod val="85000"/>
                </a:schemeClr>
              </a:buClr>
              <a:buFont typeface="Arial" panose="020B0604020202020204" pitchFamily="34" charset="0"/>
              <a:buChar char="•"/>
              <a:defRPr/>
            </a:pPr>
            <a:r>
              <a:rPr lang="en-US" sz="1200" b="1" dirty="0">
                <a:cs typeface="Arial" pitchFamily="34" charset="0"/>
              </a:rPr>
              <a:t>Healthy</a:t>
            </a:r>
            <a:r>
              <a:rPr lang="en-US" sz="1200" b="1" baseline="0" dirty="0">
                <a:cs typeface="Arial" pitchFamily="34" charset="0"/>
              </a:rPr>
              <a:t> culture — </a:t>
            </a:r>
            <a:r>
              <a:rPr lang="en-US" sz="1200" b="0" baseline="0" dirty="0">
                <a:cs typeface="Arial" pitchFamily="34" charset="0"/>
              </a:rPr>
              <a:t>S</a:t>
            </a:r>
            <a:r>
              <a:rPr lang="en-US" sz="1200" dirty="0">
                <a:cs typeface="Arial" pitchFamily="34" charset="0"/>
              </a:rPr>
              <a:t>upport a culture that values and promotes healthy choices</a:t>
            </a:r>
          </a:p>
          <a:p>
            <a:pPr marL="171450" marR="0" lvl="0" indent="-171450" algn="l" defTabSz="457200" rtl="0" eaLnBrk="1" fontAlgn="auto" latinLnBrk="0" hangingPunct="1">
              <a:lnSpc>
                <a:spcPct val="100000"/>
              </a:lnSpc>
              <a:spcBef>
                <a:spcPts val="0"/>
              </a:spcBef>
              <a:spcAft>
                <a:spcPts val="0"/>
              </a:spcAft>
              <a:buClr>
                <a:schemeClr val="bg1">
                  <a:lumMod val="85000"/>
                </a:schemeClr>
              </a:buClr>
              <a:buSzTx/>
              <a:buFont typeface="Arial" panose="020B0604020202020204" pitchFamily="34" charset="0"/>
              <a:buChar char="•"/>
              <a:tabLst/>
              <a:defRPr/>
            </a:pPr>
            <a:r>
              <a:rPr lang="en-US" sz="1200" b="1" dirty="0">
                <a:cs typeface="Arial" pitchFamily="34" charset="0"/>
              </a:rPr>
              <a:t>Clear, open communication — </a:t>
            </a:r>
            <a:r>
              <a:rPr lang="en-US" sz="1200" dirty="0">
                <a:cs typeface="Arial" pitchFamily="34" charset="0"/>
              </a:rPr>
              <a:t>Highlight </a:t>
            </a:r>
            <a:r>
              <a:rPr lang="en-US" sz="1200" baseline="0" dirty="0">
                <a:cs typeface="Arial" pitchFamily="34" charset="0"/>
              </a:rPr>
              <a:t>the benefits to your employees, </a:t>
            </a:r>
            <a:r>
              <a:rPr lang="en-US" sz="1200" dirty="0">
                <a:cs typeface="Arial" pitchFamily="34" charset="0"/>
              </a:rPr>
              <a:t>how and when they can be involved, and </a:t>
            </a:r>
            <a:r>
              <a:rPr lang="en-US" sz="1200" b="0" dirty="0">
                <a:cs typeface="Arial" pitchFamily="34" charset="0"/>
              </a:rPr>
              <a:t>share </a:t>
            </a:r>
            <a:r>
              <a:rPr lang="en-US" sz="1200" dirty="0">
                <a:cs typeface="Arial" pitchFamily="34" charset="0"/>
              </a:rPr>
              <a:t>how the program can help them lead healthier, happier lives ― without creating any stigma for those who choose not to participate</a:t>
            </a:r>
            <a:endParaRPr lang="en-US" sz="1200" baseline="0" dirty="0">
              <a:cs typeface="Arial" pitchFamily="34" charset="0"/>
            </a:endParaRPr>
          </a:p>
          <a:p>
            <a:pPr marL="171450" marR="0" lvl="0" indent="-171450" algn="l" defTabSz="457200" rtl="0" eaLnBrk="1" fontAlgn="auto" latinLnBrk="0" hangingPunct="1">
              <a:lnSpc>
                <a:spcPct val="100000"/>
              </a:lnSpc>
              <a:spcBef>
                <a:spcPts val="0"/>
              </a:spcBef>
              <a:spcAft>
                <a:spcPts val="0"/>
              </a:spcAft>
              <a:buClr>
                <a:schemeClr val="bg1">
                  <a:lumMod val="85000"/>
                </a:schemeClr>
              </a:buClr>
              <a:buSzTx/>
              <a:buFont typeface="Arial" panose="020B0604020202020204" pitchFamily="34" charset="0"/>
              <a:buChar char="•"/>
              <a:tabLst/>
              <a:defRPr/>
            </a:pPr>
            <a:r>
              <a:rPr lang="en-US" sz="1200" b="1" dirty="0">
                <a:cs typeface="Arial" pitchFamily="34" charset="0"/>
              </a:rPr>
              <a:t>Long-term view —</a:t>
            </a:r>
            <a:r>
              <a:rPr lang="en-US" sz="1200" b="0" baseline="0" dirty="0">
                <a:cs typeface="Arial" pitchFamily="34" charset="0"/>
              </a:rPr>
              <a:t> To create a stronger foundation of success, it’s important to: a) e</a:t>
            </a:r>
            <a:r>
              <a:rPr lang="en-US" sz="1200" b="0" dirty="0">
                <a:cs typeface="Arial" pitchFamily="34" charset="0"/>
              </a:rPr>
              <a:t>valuate</a:t>
            </a:r>
            <a:r>
              <a:rPr lang="en-US" sz="1200" b="0" baseline="0" dirty="0">
                <a:cs typeface="Arial" pitchFamily="34" charset="0"/>
              </a:rPr>
              <a:t> needs and interests before starting a program, b) set goals and benchmarks, c) establish next steps, and d) take a long-term, cohesive view of health as a business strategy</a:t>
            </a:r>
            <a:endParaRPr lang="en-US" sz="1200" b="0" dirty="0">
              <a:cs typeface="Arial" pitchFamily="34" charset="0"/>
            </a:endParaRPr>
          </a:p>
        </p:txBody>
      </p:sp>
      <p:sp>
        <p:nvSpPr>
          <p:cNvPr id="4" name="Slide Number Placeholder 3"/>
          <p:cNvSpPr>
            <a:spLocks noGrp="1"/>
          </p:cNvSpPr>
          <p:nvPr>
            <p:ph type="sldNum" sz="quarter" idx="10"/>
          </p:nvPr>
        </p:nvSpPr>
        <p:spPr/>
        <p:txBody>
          <a:bodyPr/>
          <a:lstStyle/>
          <a:p>
            <a:fld id="{D09606FF-3296-3D46-97B8-D2FD41DD31BD}" type="slidenum">
              <a:rPr lang="en-US" smtClean="0"/>
              <a:pPr/>
              <a:t>26</a:t>
            </a:fld>
            <a:endParaRPr lang="en-US" dirty="0"/>
          </a:p>
        </p:txBody>
      </p:sp>
    </p:spTree>
    <p:extLst>
      <p:ext uri="{BB962C8B-B14F-4D97-AF65-F5344CB8AC3E}">
        <p14:creationId xmlns:p14="http://schemas.microsoft.com/office/powerpoint/2010/main" val="3024926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9400" y="544513"/>
            <a:ext cx="3759200" cy="2819400"/>
          </a:xfrm>
        </p:spPr>
      </p:sp>
      <p:sp>
        <p:nvSpPr>
          <p:cNvPr id="3" name="Notes Placeholder 2"/>
          <p:cNvSpPr>
            <a:spLocks noGrp="1"/>
          </p:cNvSpPr>
          <p:nvPr>
            <p:ph type="body" idx="1"/>
          </p:nvPr>
        </p:nvSpPr>
        <p:spPr>
          <a:xfrm>
            <a:off x="599873" y="3622043"/>
            <a:ext cx="5486400" cy="4182176"/>
          </a:xfrm>
        </p:spPr>
        <p:txBody>
          <a:bodyPr/>
          <a:lstStyle/>
          <a:p>
            <a:pPr marL="0" lvl="1" defTabSz="904699"/>
            <a:endParaRPr lang="en-US"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01E594B4-9AE4-4D5F-9DF1-8E799FD70BCC}" type="slidenum">
              <a:rPr lang="en-US" smtClean="0"/>
              <a:pPr>
                <a:defRPr/>
              </a:pPr>
              <a:t>27</a:t>
            </a:fld>
            <a:endParaRPr lang="en-US" dirty="0"/>
          </a:p>
        </p:txBody>
      </p:sp>
    </p:spTree>
    <p:extLst>
      <p:ext uri="{BB962C8B-B14F-4D97-AF65-F5344CB8AC3E}">
        <p14:creationId xmlns:p14="http://schemas.microsoft.com/office/powerpoint/2010/main" val="3111288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9400" y="544513"/>
            <a:ext cx="3759200" cy="2819400"/>
          </a:xfrm>
        </p:spPr>
      </p:sp>
      <p:sp>
        <p:nvSpPr>
          <p:cNvPr id="3" name="Notes Placeholder 2"/>
          <p:cNvSpPr>
            <a:spLocks noGrp="1"/>
          </p:cNvSpPr>
          <p:nvPr>
            <p:ph type="body" idx="1"/>
          </p:nvPr>
        </p:nvSpPr>
        <p:spPr>
          <a:xfrm>
            <a:off x="599873" y="3622043"/>
            <a:ext cx="5486400" cy="4182176"/>
          </a:xfrm>
        </p:spPr>
        <p:txBody>
          <a:bodyPr/>
          <a:lstStyle/>
          <a:p>
            <a:pPr marL="0" indent="0">
              <a:buFont typeface="Arial" panose="020B0604020202020204" pitchFamily="34" charset="0"/>
              <a:buNone/>
            </a:pPr>
            <a:r>
              <a:rPr lang="en-US" sz="1200" dirty="0"/>
              <a:t>According to the Centers for Disease Control and Prevention, 30.3 million American adults are now living with diabetes ― 9.4% of the U.S. population. Another 84.1 million have prediabetes, a condition that, if not treated, often leads to type 2 diabetes within 5 years.</a:t>
            </a:r>
            <a:r>
              <a:rPr lang="en-US" sz="1200" baseline="30000" dirty="0"/>
              <a:t>1 </a:t>
            </a:r>
            <a:endParaRPr lang="en-US" sz="1200" dirty="0"/>
          </a:p>
          <a:p>
            <a:pPr marL="0" indent="0">
              <a:buFont typeface="Arial" panose="020B0604020202020204" pitchFamily="34" charset="0"/>
              <a:buNone/>
            </a:pPr>
            <a:endParaRPr lang="en-US" sz="1200" baseline="30000" dirty="0"/>
          </a:p>
          <a:p>
            <a:pPr marL="0" indent="0">
              <a:buFont typeface="Arial" panose="020B0604020202020204" pitchFamily="34" charset="0"/>
              <a:buNone/>
            </a:pPr>
            <a:r>
              <a:rPr lang="en-US" sz="1200" dirty="0"/>
              <a:t>In California, 46% of all adults (including 1 out of every 3 young adults) have either prediabetes or undiagnosed diabetes. Another 9% have already been diagnosed with diabetes. Combined, the 2 groups total about 15.5 million people ― 55% of the state’s population.</a:t>
            </a:r>
            <a:r>
              <a:rPr lang="en-US" sz="1200" baseline="30000" dirty="0"/>
              <a:t>2</a:t>
            </a:r>
          </a:p>
          <a:p>
            <a:pPr marL="0" indent="0">
              <a:buFont typeface="Arial" panose="020B0604020202020204" pitchFamily="34" charset="0"/>
              <a:buNone/>
            </a:pPr>
            <a:endParaRPr lang="en-US" sz="1200" baseline="30000"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dirty="0"/>
              <a:t>Unplanned, missed days of work due to diabetes costs U.S. employers more than $20 billion each year.</a:t>
            </a:r>
            <a:r>
              <a:rPr lang="en-US" sz="1200" baseline="30000" dirty="0"/>
              <a:t>3</a:t>
            </a:r>
          </a:p>
          <a:p>
            <a:pPr marL="0" indent="0">
              <a:buFont typeface="Arial" panose="020B0604020202020204" pitchFamily="34" charset="0"/>
              <a:buNone/>
            </a:pPr>
            <a:endParaRPr lang="en-US" sz="1200" dirty="0"/>
          </a:p>
          <a:p>
            <a:pPr marL="0" marR="0" lvl="1" indent="0" algn="l" defTabSz="904699"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Arial" panose="020B0604020202020204" pitchFamily="34" charset="0"/>
                <a:ea typeface="+mn-ea"/>
                <a:cs typeface="Arial" panose="020B0604020202020204" pitchFamily="34" charset="0"/>
              </a:rPr>
              <a:t>________________________________________________</a:t>
            </a:r>
          </a:p>
          <a:p>
            <a:pPr marL="0" lvl="1" defTabSz="904699"/>
            <a:r>
              <a:rPr lang="en-US" sz="1200" baseline="30000" dirty="0">
                <a:latin typeface="Arial" panose="020B0604020202020204" pitchFamily="34" charset="0"/>
                <a:cs typeface="Arial" panose="020B0604020202020204" pitchFamily="34" charset="0"/>
              </a:rPr>
              <a:t>1</a:t>
            </a:r>
            <a:r>
              <a:rPr lang="en-US" sz="1200" dirty="0">
                <a:latin typeface="Arial" panose="020B0604020202020204" pitchFamily="34" charset="0"/>
                <a:cs typeface="Arial" panose="020B0604020202020204" pitchFamily="34" charset="0"/>
              </a:rPr>
              <a:t>”New CDC report: More than 100 million Americans have diabetes or prediabetes,” Centers for Disease Control and Prevention, July 18, 2017, cdc.gov/media/releases/2017/p0718-diabetes-report.html. </a:t>
            </a:r>
          </a:p>
          <a:p>
            <a:pPr marL="0" lvl="1" defTabSz="904699"/>
            <a:r>
              <a:rPr lang="en-US" sz="1200" baseline="30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“Majority of California Adults Have Prediabetes or Diabetes,” UCLA Health, uclahealth.org/u-magazine/majority-of-california-adults-have-prediabetes-or-diabetes, accessed April 10, 2019. </a:t>
            </a:r>
          </a:p>
          <a:p>
            <a:pPr marL="0" lvl="1" defTabSz="904699"/>
            <a:r>
              <a:rPr lang="en-US" sz="1200" baseline="30000" dirty="0">
                <a:latin typeface="Arial" panose="020B0604020202020204" pitchFamily="34" charset="0"/>
                <a:cs typeface="Arial" panose="020B0604020202020204" pitchFamily="34" charset="0"/>
              </a:rPr>
              <a:t>3</a:t>
            </a:r>
            <a:r>
              <a:rPr lang="en-US" sz="1200" dirty="0">
                <a:latin typeface="Arial" panose="020B0604020202020204" pitchFamily="34" charset="0"/>
                <a:cs typeface="Arial" panose="020B0604020202020204" pitchFamily="34" charset="0"/>
              </a:rPr>
              <a:t>“The Cost of Diabetes in the U.S.: Economic and Well-Being Impact,” Gallup-Sharecare, November 13, 2017, wellbeingindex.sharecare.com/diabetes-us-economic-well-being-impact </a:t>
            </a:r>
          </a:p>
        </p:txBody>
      </p:sp>
      <p:sp>
        <p:nvSpPr>
          <p:cNvPr id="4" name="Slide Number Placeholder 3"/>
          <p:cNvSpPr>
            <a:spLocks noGrp="1"/>
          </p:cNvSpPr>
          <p:nvPr>
            <p:ph type="sldNum" sz="quarter" idx="10"/>
          </p:nvPr>
        </p:nvSpPr>
        <p:spPr/>
        <p:txBody>
          <a:bodyPr/>
          <a:lstStyle/>
          <a:p>
            <a:pPr>
              <a:defRPr/>
            </a:pPr>
            <a:fld id="{01E594B4-9AE4-4D5F-9DF1-8E799FD70BCC}" type="slidenum">
              <a:rPr lang="en-US" smtClean="0"/>
              <a:pPr>
                <a:defRPr/>
              </a:pPr>
              <a:t>28</a:t>
            </a:fld>
            <a:endParaRPr lang="en-US" dirty="0"/>
          </a:p>
        </p:txBody>
      </p:sp>
    </p:spTree>
    <p:extLst>
      <p:ext uri="{BB962C8B-B14F-4D97-AF65-F5344CB8AC3E}">
        <p14:creationId xmlns:p14="http://schemas.microsoft.com/office/powerpoint/2010/main" val="23376276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Managing diabetes often includes lifestyle changes plus expertise from a multidisciplinary care team.* With third-party disease management vendors, these aspects are often disjointed. The program might offer lifestyle management tools, but they aren’t integrated with the person’s care team. At Kaiser Permanente, lifestyle management is seamlessly coordinated with a member’s care team. This reduces inefficiencies, improves care, and ultimately improves outcomes.</a:t>
            </a:r>
          </a:p>
          <a:p>
            <a:endParaRPr lang="en-US" dirty="0"/>
          </a:p>
          <a:p>
            <a:r>
              <a:rPr lang="en-US" kern="1200" baseline="0" dirty="0">
                <a:solidFill>
                  <a:schemeClr val="tx1"/>
                </a:solidFill>
                <a:effectLst/>
                <a:latin typeface="Arial" panose="020B0604020202020204" pitchFamily="34" charset="0"/>
                <a:ea typeface="+mn-ea"/>
                <a:cs typeface="Arial" panose="020B0604020202020204" pitchFamily="34" charset="0"/>
              </a:rPr>
              <a:t>________________________________________________</a:t>
            </a:r>
          </a:p>
          <a:p>
            <a:r>
              <a:rPr lang="en-US" dirty="0"/>
              <a:t>*“Type 2 Diabetes,” Centers for Disease Control and Prevention, March 28, 2018, cdc.gov/diabetes/basics/type2.html.</a:t>
            </a:r>
          </a:p>
          <a:p>
            <a:endParaRPr lang="en-US" dirty="0"/>
          </a:p>
        </p:txBody>
      </p:sp>
      <p:sp>
        <p:nvSpPr>
          <p:cNvPr id="4" name="Slide Number Placeholder 3"/>
          <p:cNvSpPr>
            <a:spLocks noGrp="1"/>
          </p:cNvSpPr>
          <p:nvPr>
            <p:ph type="sldNum" sz="quarter" idx="10"/>
          </p:nvPr>
        </p:nvSpPr>
        <p:spPr/>
        <p:txBody>
          <a:bodyPr/>
          <a:lstStyle/>
          <a:p>
            <a:pPr>
              <a:defRPr/>
            </a:pPr>
            <a:fld id="{01E594B4-9AE4-4D5F-9DF1-8E799FD70BCC}" type="slidenum">
              <a:rPr lang="en-US" smtClean="0"/>
              <a:pPr>
                <a:defRPr/>
              </a:pPr>
              <a:t>29</a:t>
            </a:fld>
            <a:endParaRPr lang="en-US" dirty="0"/>
          </a:p>
        </p:txBody>
      </p:sp>
    </p:spTree>
    <p:extLst>
      <p:ext uri="{BB962C8B-B14F-4D97-AF65-F5344CB8AC3E}">
        <p14:creationId xmlns:p14="http://schemas.microsoft.com/office/powerpoint/2010/main" val="139017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1E594B4-9AE4-4D5F-9DF1-8E799FD70BCC}" type="slidenum">
              <a:rPr lang="en-US" smtClean="0"/>
              <a:pPr>
                <a:defRPr/>
              </a:pPr>
              <a:t>3</a:t>
            </a:fld>
            <a:endParaRPr lang="en-US" dirty="0"/>
          </a:p>
        </p:txBody>
      </p:sp>
    </p:spTree>
    <p:extLst>
      <p:ext uri="{BB962C8B-B14F-4D97-AF65-F5344CB8AC3E}">
        <p14:creationId xmlns:p14="http://schemas.microsoft.com/office/powerpoint/2010/main" val="35652029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anose="020B0604020202020204" pitchFamily="34" charset="0"/>
                <a:ea typeface="+mn-ea"/>
                <a:cs typeface="Arial" panose="020B0604020202020204" pitchFamily="34" charset="0"/>
              </a:rPr>
              <a:t>Through our program, members with diabetes have access to:</a:t>
            </a: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A multidisciplinary care team coordinated by their primary care doctor</a:t>
            </a: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Behavioral counseling and motivational interviewing</a:t>
            </a: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Comprehensive online wellness programs, including prediabetes support</a:t>
            </a: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Culturally responsive care</a:t>
            </a: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In-person education classes on diabetes management, smoking cessation, weight management, and more</a:t>
            </a: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Medication management through remote glucose monitoring or self-monitoring</a:t>
            </a: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One-on-one nutrition counseling with a dietitian</a:t>
            </a: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Supplies, including test strips </a:t>
            </a: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Telephone-based health coaching</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Disease management programs address the chronic conditions of high-risk, high-cost patients as a group. This involves:</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Patient education and self-care</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Long-term control of blood sugar levels</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Screenings for kidney and heart diseases</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Regular examinations</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Periodic checks for vision problems</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We’re also rolling out remote glucose monitoring. With remote glucose monitoring, self-monitored blood glucose is automatically sent to a member’s electronic health record. This allows doctors to identify problems before they become severe and notify the member to consider corrective action. Remote glucose monitoring is also more convenient for our members, who can limit or eliminate facility visits for glucose control.</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Our disease management programs give your employees the total support they need to manage the health conditions that have the greatest impact on productivity. Clinical care, health education, proactive outreach, and support tools and services are coordinated as part of our integrated care delivery. It’s an efficient and effective approach that other providers can’t match. For you, it means not having to administer third-party disease management vendors. For your employees, it means a seamless and convenient care experience.</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And our approach is proven. A recent study that included nearly 20,000 Kaiser Permanente patients ― and utilized our electronic health record system ― revealed that people with diabetes were at lower risk for poorly controlled blood sugar if they: </a:t>
            </a: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Took their medications at least 80% of the time</a:t>
            </a: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Exercised 4 or more times per week</a:t>
            </a:r>
            <a:r>
              <a:rPr lang="en-US" sz="1200" kern="1200" baseline="30000" dirty="0">
                <a:solidFill>
                  <a:schemeClr val="tx1"/>
                </a:solidFill>
                <a:effectLst/>
                <a:latin typeface="Arial" panose="020B0604020202020204" pitchFamily="34" charset="0"/>
                <a:ea typeface="+mn-ea"/>
                <a:cs typeface="Arial" panose="020B0604020202020204" pitchFamily="34" charset="0"/>
              </a:rPr>
              <a:t>1</a:t>
            </a:r>
          </a:p>
          <a:p>
            <a:pPr marL="171450" indent="-171450">
              <a:buFont typeface="Arial" panose="020B0604020202020204" pitchFamily="34" charset="0"/>
              <a:buChar char="•"/>
            </a:pPr>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dirty="0"/>
              <a:t>This is important because poorly controlled blood sugar can lead to complications like kidney disease, retinal damage, heart disease and death.</a:t>
            </a:r>
            <a:r>
              <a:rPr lang="en-US" baseline="30000" dirty="0"/>
              <a:t>2</a:t>
            </a:r>
            <a:r>
              <a:rPr lang="en-US" dirty="0"/>
              <a:t> </a:t>
            </a:r>
          </a:p>
          <a:p>
            <a:endParaRPr lang="en-US" dirty="0"/>
          </a:p>
          <a:p>
            <a:pPr marL="0" marR="0" lvl="1" indent="0" algn="l" defTabSz="904699"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Arial" panose="020B0604020202020204" pitchFamily="34" charset="0"/>
                <a:ea typeface="+mn-ea"/>
                <a:cs typeface="Arial" panose="020B0604020202020204" pitchFamily="34" charset="0"/>
              </a:rPr>
              <a:t>________________________________________________</a:t>
            </a:r>
          </a:p>
          <a:p>
            <a:pPr marL="0" lvl="1" defTabSz="904699"/>
            <a:r>
              <a:rPr lang="en-US" sz="1200" baseline="30000" dirty="0">
                <a:latin typeface="Arial" panose="020B0604020202020204" pitchFamily="34" charset="0"/>
                <a:cs typeface="Arial" panose="020B0604020202020204" pitchFamily="34" charset="0"/>
              </a:rPr>
              <a:t>1</a:t>
            </a:r>
            <a:r>
              <a:rPr lang="en-US" sz="1200" dirty="0">
                <a:latin typeface="Arial" panose="020B0604020202020204" pitchFamily="34" charset="0"/>
                <a:cs typeface="Arial" panose="020B0604020202020204" pitchFamily="34" charset="0"/>
              </a:rPr>
              <a:t>”Controlling blood sugar may be easier than you think,” Kaiser Permanente, June 13, 2017, about.kaiserpermanente.org/our-story/health-research/news/taking-diabetes-medications-prescribed-exercising-frequently-man. </a:t>
            </a:r>
          </a:p>
          <a:p>
            <a:pPr marL="0" lvl="1" defTabSz="904699"/>
            <a:r>
              <a:rPr lang="en-US" sz="1200" baseline="30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See note 1. </a:t>
            </a:r>
          </a:p>
          <a:p>
            <a:endParaRPr lang="en-US" dirty="0"/>
          </a:p>
        </p:txBody>
      </p:sp>
      <p:sp>
        <p:nvSpPr>
          <p:cNvPr id="4" name="Slide Number Placeholder 3"/>
          <p:cNvSpPr>
            <a:spLocks noGrp="1"/>
          </p:cNvSpPr>
          <p:nvPr>
            <p:ph type="sldNum" sz="quarter" idx="10"/>
          </p:nvPr>
        </p:nvSpPr>
        <p:spPr/>
        <p:txBody>
          <a:bodyPr/>
          <a:lstStyle/>
          <a:p>
            <a:pPr>
              <a:defRPr/>
            </a:pPr>
            <a:fld id="{01E594B4-9AE4-4D5F-9DF1-8E799FD70BCC}" type="slidenum">
              <a:rPr lang="en-US" smtClean="0"/>
              <a:pPr>
                <a:defRPr/>
              </a:pPr>
              <a:t>30</a:t>
            </a:fld>
            <a:endParaRPr lang="en-US" dirty="0"/>
          </a:p>
        </p:txBody>
      </p:sp>
    </p:spTree>
    <p:extLst>
      <p:ext uri="{BB962C8B-B14F-4D97-AF65-F5344CB8AC3E}">
        <p14:creationId xmlns:p14="http://schemas.microsoft.com/office/powerpoint/2010/main" val="3826059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Diabetes isn’t inevitable. For your healthy employees, prevention is the best medicine. That’s why Kaiser Permanente offers an array of programs for members who have prediabetes or are otherwise at risk for developing diabetes.</a:t>
            </a:r>
          </a:p>
          <a:p>
            <a:endParaRPr lang="en-US" dirty="0"/>
          </a:p>
          <a:p>
            <a:r>
              <a:rPr lang="en-US" dirty="0"/>
              <a:t>Living a healthy lifestyle can drastically reduce a person’s risk of developing diabetes. One landmark study found that people who practiced just 5 healthy behaviors had an 80% lower risk of developing diabetes 10 years later — even if they had a family history of diabetes.</a:t>
            </a:r>
            <a:r>
              <a:rPr lang="en-US" baseline="30000" dirty="0"/>
              <a:t>*</a:t>
            </a:r>
            <a:r>
              <a:rPr lang="en-US" dirty="0"/>
              <a:t> (That’s compared with people of similar ages who didn’t practice any of the healthy behaviors.) Specifically, the study looked at: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Alcohol consumption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Body weight</a:t>
            </a:r>
          </a:p>
          <a:p>
            <a:pPr marL="171450" lvl="0" indent="-171450">
              <a:buFont typeface="Arial" panose="020B0604020202020204" pitchFamily="34" charset="0"/>
              <a:buChar char="•"/>
            </a:pPr>
            <a:r>
              <a:rPr lang="en-US" dirty="0"/>
              <a:t>Diet</a:t>
            </a:r>
          </a:p>
          <a:p>
            <a:pPr marL="171450" lvl="0" indent="-171450">
              <a:buFont typeface="Arial" panose="020B0604020202020204" pitchFamily="34" charset="0"/>
              <a:buChar char="•"/>
            </a:pPr>
            <a:r>
              <a:rPr lang="en-US" dirty="0"/>
              <a:t>Physical activity</a:t>
            </a:r>
          </a:p>
          <a:p>
            <a:pPr marL="171450" lvl="0" indent="-171450" algn="l">
              <a:buFont typeface="Arial" panose="020B0604020202020204" pitchFamily="34" charset="0"/>
              <a:buChar char="•"/>
            </a:pPr>
            <a:r>
              <a:rPr lang="en-US" dirty="0"/>
              <a:t>Smoking</a:t>
            </a:r>
          </a:p>
          <a:p>
            <a:pPr marL="171450" indent="-171450">
              <a:buFont typeface="Arial" panose="020B0604020202020204" pitchFamily="34" charset="0"/>
              <a:buChar char="•"/>
            </a:pPr>
            <a:endParaRPr lang="en-US" dirty="0"/>
          </a:p>
          <a:p>
            <a:r>
              <a:rPr lang="en-US" dirty="0"/>
              <a:t>The study also found that even practicing one healthy behavior, such as not smoking, reduced the risk for diabetes.</a:t>
            </a:r>
          </a:p>
          <a:p>
            <a:r>
              <a:rPr lang="en-US" dirty="0"/>
              <a:t> </a:t>
            </a:r>
          </a:p>
          <a:p>
            <a:r>
              <a:rPr lang="en-US" dirty="0"/>
              <a:t>Prevention is one of the key pillars of care at Kaiser Permanente. In addition to healthy lifestyle programs like these, primary care doctors screen for lifestyle risks, such as smoking, heavy drinking, or lack of exercise, and can help our members access resources to quit bad habits and live healthier lifestyles.</a:t>
            </a:r>
          </a:p>
          <a:p>
            <a:r>
              <a:rPr lang="en-US" dirty="0"/>
              <a:t> </a:t>
            </a:r>
          </a:p>
          <a:p>
            <a:r>
              <a:rPr lang="en-US" sz="1200" kern="1200" baseline="0" dirty="0">
                <a:solidFill>
                  <a:schemeClr val="tx1"/>
                </a:solidFill>
                <a:effectLst/>
                <a:latin typeface="Arial" panose="020B0604020202020204" pitchFamily="34" charset="0"/>
                <a:ea typeface="+mn-ea"/>
                <a:cs typeface="Arial" panose="020B0604020202020204" pitchFamily="34" charset="0"/>
              </a:rPr>
              <a:t>________________________________________________</a:t>
            </a:r>
            <a:endParaRPr lang="en-US" dirty="0"/>
          </a:p>
          <a:p>
            <a:r>
              <a:rPr lang="en-US" baseline="30000" dirty="0"/>
              <a:t>*</a:t>
            </a:r>
            <a:r>
              <a:rPr lang="en-US" dirty="0"/>
              <a:t>Jared P. Reis, PhD, et al., “Lifestyle Factors and Risk for New-Onset Diabetes,” </a:t>
            </a:r>
            <a:r>
              <a:rPr lang="en-US" i="1" dirty="0"/>
              <a:t>Annals of Internal Medicine,</a:t>
            </a:r>
            <a:r>
              <a:rPr lang="en-US" i="0" dirty="0"/>
              <a:t> September 6, 2011, p. 292.</a:t>
            </a:r>
            <a:endParaRPr lang="en-US" dirty="0"/>
          </a:p>
          <a:p>
            <a:r>
              <a:rPr lang="en-US" dirty="0"/>
              <a:t> </a:t>
            </a:r>
          </a:p>
        </p:txBody>
      </p:sp>
      <p:sp>
        <p:nvSpPr>
          <p:cNvPr id="4" name="Slide Number Placeholder 3"/>
          <p:cNvSpPr>
            <a:spLocks noGrp="1"/>
          </p:cNvSpPr>
          <p:nvPr>
            <p:ph type="sldNum" sz="quarter" idx="10"/>
          </p:nvPr>
        </p:nvSpPr>
        <p:spPr/>
        <p:txBody>
          <a:bodyPr/>
          <a:lstStyle/>
          <a:p>
            <a:pPr>
              <a:defRPr/>
            </a:pPr>
            <a:fld id="{01E594B4-9AE4-4D5F-9DF1-8E799FD70BCC}" type="slidenum">
              <a:rPr lang="en-US" smtClean="0"/>
              <a:pPr>
                <a:defRPr/>
              </a:pPr>
              <a:t>31</a:t>
            </a:fld>
            <a:endParaRPr lang="en-US" dirty="0"/>
          </a:p>
        </p:txBody>
      </p:sp>
    </p:spTree>
    <p:extLst>
      <p:ext uri="{BB962C8B-B14F-4D97-AF65-F5344CB8AC3E}">
        <p14:creationId xmlns:p14="http://schemas.microsoft.com/office/powerpoint/2010/main" val="4842934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9400" y="544513"/>
            <a:ext cx="3759200" cy="2819400"/>
          </a:xfrm>
        </p:spPr>
      </p:sp>
      <p:sp>
        <p:nvSpPr>
          <p:cNvPr id="3" name="Notes Placeholder 2"/>
          <p:cNvSpPr>
            <a:spLocks noGrp="1"/>
          </p:cNvSpPr>
          <p:nvPr>
            <p:ph type="body" idx="1"/>
          </p:nvPr>
        </p:nvSpPr>
        <p:spPr>
          <a:xfrm>
            <a:off x="599873" y="3622043"/>
            <a:ext cx="5486400" cy="4182176"/>
          </a:xfrm>
        </p:spPr>
        <p:txBody>
          <a:bodyPr/>
          <a:lstStyle/>
          <a:p>
            <a:pPr eaLnBrk="1" hangingPunct="1">
              <a:spcBef>
                <a:spcPct val="20000"/>
              </a:spcBef>
              <a:spcAft>
                <a:spcPct val="50000"/>
              </a:spcAft>
            </a:pPr>
            <a:r>
              <a:rPr lang="en-US" sz="1200" b="1" dirty="0">
                <a:latin typeface="Arial" panose="020B0604020202020204" pitchFamily="34" charset="0"/>
                <a:cs typeface="Arial" panose="020B0604020202020204" pitchFamily="34" charset="0"/>
              </a:rPr>
              <a:t>[</a:t>
            </a:r>
            <a:r>
              <a:rPr lang="en-US" altLang="en-US" b="1" dirty="0"/>
              <a:t>Presenter’s notes:</a:t>
            </a:r>
          </a:p>
          <a:p>
            <a:pPr eaLnBrk="1" hangingPunct="1">
              <a:spcBef>
                <a:spcPct val="20000"/>
              </a:spcBef>
              <a:spcAft>
                <a:spcPct val="50000"/>
              </a:spcAft>
            </a:pPr>
            <a:r>
              <a:rPr lang="en-US" altLang="en-US" dirty="0"/>
              <a:t>If the employer group is new to Kaiser Permanente or unfamiliar with our integrated care, offer to show them one of the following personalized care stories. These stories illustrate how we help members manage chronic conditions.]</a:t>
            </a:r>
          </a:p>
          <a:p>
            <a:pPr marL="0" lvl="1" defTabSz="904699"/>
            <a:endParaRPr lang="en-US"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01E594B4-9AE4-4D5F-9DF1-8E799FD70BCC}" type="slidenum">
              <a:rPr lang="en-US" smtClean="0"/>
              <a:pPr>
                <a:defRPr/>
              </a:pPr>
              <a:t>32</a:t>
            </a:fld>
            <a:endParaRPr lang="en-US" dirty="0"/>
          </a:p>
        </p:txBody>
      </p:sp>
    </p:spTree>
    <p:extLst>
      <p:ext uri="{BB962C8B-B14F-4D97-AF65-F5344CB8AC3E}">
        <p14:creationId xmlns:p14="http://schemas.microsoft.com/office/powerpoint/2010/main" val="17360727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anose="020B0604020202020204" pitchFamily="34" charset="0"/>
                <a:ea typeface="+mn-ea"/>
                <a:cs typeface="Arial" panose="020B0604020202020204" pitchFamily="34" charset="0"/>
              </a:rPr>
              <a:t>Let’s look at one example of how our integrated approach helps your employees and your business.</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One of your employees — let’s call her Carla — schedules a doctor’s office visit because of foot pain. At the office visit, the intake nurse updates Carla’s electronic health record with her biometric and lifestyle risk data — height, weight, and blood pressure, as well as smoking, alcohol, and exercise habits.</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Tests show that Carla has high blood pressure. The foot pain and a family history of diabetes lead Carla’s doctor to suspect diabetes. Blood sugar (glucose) tests confirm it, so Carla is automatically enrolled in our diabetes management program. Her doctor schedules a follow-up appointment.</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At the follow-up appointment, she and her doctor make a plan to manage her condition. Carla’s tailored plan includes depression and vision screenings, new prescriptions, and healthy eating classes at the medical center. She also registers on kp.org so she can email her doctor’s office with nonurgent questions, schedule routine appointments, view most lab results, and more.</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After weeks of self-monitoring, Carla notices a spike in her blood sugar. She emails her doctor’s office, which sends a revised prescription electronically to the pharmacy. Carla has an exercise class at a Kaiser Permanente facility after work, so she stops by the pharmacy to have her prescription filled after her class. Later, she’ll order refills at kp.org and have them delivered to her home.</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With the support of her care team, Carla’s diabetes is under control.</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Her foot pain is gone.</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Her blood sugar is at normal levels.</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Her blood pressure is under control.</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She’s enjoying the benefits of exercise.</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She’s healthy and more productive at work.</a:t>
            </a:r>
          </a:p>
          <a:p>
            <a:endParaRPr lang="en-US" dirty="0"/>
          </a:p>
        </p:txBody>
      </p:sp>
      <p:sp>
        <p:nvSpPr>
          <p:cNvPr id="4" name="Slide Number Placeholder 3"/>
          <p:cNvSpPr>
            <a:spLocks noGrp="1"/>
          </p:cNvSpPr>
          <p:nvPr>
            <p:ph type="sldNum" sz="quarter" idx="10"/>
          </p:nvPr>
        </p:nvSpPr>
        <p:spPr/>
        <p:txBody>
          <a:bodyPr/>
          <a:lstStyle/>
          <a:p>
            <a:pPr>
              <a:defRPr/>
            </a:pPr>
            <a:fld id="{01E594B4-9AE4-4D5F-9DF1-8E799FD70BCC}" type="slidenum">
              <a:rPr lang="en-US" smtClean="0"/>
              <a:pPr>
                <a:defRPr/>
              </a:pPr>
              <a:t>33</a:t>
            </a:fld>
            <a:endParaRPr lang="en-US" dirty="0"/>
          </a:p>
        </p:txBody>
      </p:sp>
    </p:spTree>
    <p:extLst>
      <p:ext uri="{BB962C8B-B14F-4D97-AF65-F5344CB8AC3E}">
        <p14:creationId xmlns:p14="http://schemas.microsoft.com/office/powerpoint/2010/main" val="30302973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anose="020B0604020202020204" pitchFamily="34" charset="0"/>
                <a:ea typeface="+mn-ea"/>
                <a:cs typeface="Arial" panose="020B0604020202020204" pitchFamily="34" charset="0"/>
              </a:rPr>
              <a:t>To better illustrate what our approach to care looks like, let’s see how one of your employees struggling with depression would do with a team of Kaiser Permanente caregivers by his side — and how it benefits your business. </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Will has been feeling fatigued. At the doctor’s office, the nurse updates his electronic health record. He’s overweight, has high blood pressure, smokes, and doesn’t exercise. His vital signs and symptoms place Will at risk for diabetes. His symptoms also prompt his doctor to screen him for depression. Will’s test results confirm both diabetes and major depression. </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Will is automatically enrolled in our diabetes and depression care programs, which are included with his coverage at no extra cost. His care team focuses on the depression first, since successful management of that condition will help Will address his diabetes. Will and his team work together to develop a comprehensive plan that includes talk therapy, antidepressants, diabetes medications, and lifestyle programs on kp.org and at our facilities.</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Will’s care team calls regularly to check his progress. At each interaction, caregivers update Will’s electronic health record — so the entire care team can see how he’s doing. At his next diabetes appointment, the nurse reminds him that he has an upcoming therapy session. </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In therapy, Will reports side effects from his diabetes medication. The therapist notes the side effects discussion in Will’s health record, consults with Will’s primary care doctor, and schedules a primary care follow-up appointment. At his follow-up visit, Will’s primary care doctor adjusts his prescription and updates his electronic health record. </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With Kaiser Permanente, Will has the power to self-manage his chronic conditions at his convenience. He can access a wealth of tools, information, and in-person or online health education classes and resources at one of our many medical facilities or on kp.org.</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Six months later, Will’s depression is in remission, and his diabetes is under control. He’s been complying with his treatment plan, exercising more, and visiting his psychotherapist as needed. Over the course of his care management plan, Will continues to work with his team of care providers. This consistency keeps him on track to get healthier, happier, and more productive at work.</a:t>
            </a:r>
          </a:p>
          <a:p>
            <a:endParaRPr lang="en-US" dirty="0"/>
          </a:p>
        </p:txBody>
      </p:sp>
      <p:sp>
        <p:nvSpPr>
          <p:cNvPr id="4" name="Slide Number Placeholder 3"/>
          <p:cNvSpPr>
            <a:spLocks noGrp="1"/>
          </p:cNvSpPr>
          <p:nvPr>
            <p:ph type="sldNum" sz="quarter" idx="10"/>
          </p:nvPr>
        </p:nvSpPr>
        <p:spPr/>
        <p:txBody>
          <a:bodyPr/>
          <a:lstStyle/>
          <a:p>
            <a:pPr>
              <a:defRPr/>
            </a:pPr>
            <a:fld id="{01E594B4-9AE4-4D5F-9DF1-8E799FD70BCC}" type="slidenum">
              <a:rPr lang="en-US" smtClean="0"/>
              <a:pPr>
                <a:defRPr/>
              </a:pPr>
              <a:t>34</a:t>
            </a:fld>
            <a:endParaRPr lang="en-US" dirty="0"/>
          </a:p>
        </p:txBody>
      </p:sp>
    </p:spTree>
    <p:extLst>
      <p:ext uri="{BB962C8B-B14F-4D97-AF65-F5344CB8AC3E}">
        <p14:creationId xmlns:p14="http://schemas.microsoft.com/office/powerpoint/2010/main" val="7961002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To better illustrate what our approach to care looks like, let’s see how one of your employees struggling with high blood pressure would do with a team of Kaiser Permanente caregivers by her side — and how it benefits your business. </a:t>
            </a:r>
          </a:p>
          <a:p>
            <a:endParaRPr lang="en-US" altLang="en-US" dirty="0"/>
          </a:p>
          <a:p>
            <a:r>
              <a:rPr lang="en-US" altLang="en-US" dirty="0"/>
              <a:t>One of your organization’s employees, Sydney, schedules a routine checkup with her primary care physician. At the visit, the intake nurse updates Sydney’s electronic health record with her basic health information — height, weight, and blood pressure, as well as smoking, alcohol, and exercise habits.</a:t>
            </a:r>
          </a:p>
          <a:p>
            <a:endParaRPr lang="en-US" altLang="en-US" dirty="0"/>
          </a:p>
          <a:p>
            <a:r>
              <a:rPr lang="en-US" altLang="en-US" dirty="0"/>
              <a:t>Her results reveal high blood pressure, so her doctor schedules a follow-up appointment to monitor her situation more closely.</a:t>
            </a:r>
          </a:p>
          <a:p>
            <a:endParaRPr lang="en-US" altLang="en-US" dirty="0"/>
          </a:p>
          <a:p>
            <a:r>
              <a:rPr lang="en-US" altLang="en-US" dirty="0"/>
              <a:t>At her follow-up visit, Sydney gets a tailored plan that includes regular blood pressure screenings, new prescriptions, healthy eating classes at the medical center, and a recommendation to use </a:t>
            </a:r>
            <a:r>
              <a:rPr lang="en-US" altLang="en-US" b="1" dirty="0"/>
              <a:t>kp.org</a:t>
            </a:r>
            <a:r>
              <a:rPr lang="en-US" altLang="en-US" dirty="0"/>
              <a:t>.</a:t>
            </a:r>
          </a:p>
          <a:p>
            <a:endParaRPr lang="en-US" altLang="en-US" dirty="0"/>
          </a:p>
          <a:p>
            <a:r>
              <a:rPr lang="en-US" altLang="en-US" dirty="0"/>
              <a:t>Sydney registers on </a:t>
            </a:r>
            <a:r>
              <a:rPr lang="en-US" altLang="en-US" b="1" dirty="0"/>
              <a:t>kp.org </a:t>
            </a:r>
            <a:r>
              <a:rPr lang="en-US" altLang="en-US" dirty="0"/>
              <a:t>and starts using its online features to save time and monitor her health. She can now email her doctor’s office with nonurgent medical questions, schedule routine appointments, view most lab results, and more.</a:t>
            </a:r>
          </a:p>
          <a:p>
            <a:endParaRPr lang="en-US" altLang="en-US" dirty="0"/>
          </a:p>
          <a:p>
            <a:r>
              <a:rPr lang="en-US" altLang="en-US" dirty="0"/>
              <a:t>An automatic prompt from Sydney’s electronic health record informs her care team that she’s due for her next blood pressure screening. The care team sends phone and mail reminders. Sydney receives them and makes her next appointment.</a:t>
            </a:r>
          </a:p>
          <a:p>
            <a:endParaRPr lang="en-US" altLang="en-US" dirty="0"/>
          </a:p>
          <a:p>
            <a:r>
              <a:rPr lang="en-US" altLang="en-US" dirty="0"/>
              <a:t>After weeks of monitoring, Sydney’s blood pressure lowers. During her visit, the doctor updates her prescription and electronically sends it to the pharmacy. She stops by the pharmacy to fill her prescription — no extra time off work needed. </a:t>
            </a:r>
          </a:p>
          <a:p>
            <a:endParaRPr lang="en-US" altLang="en-US" dirty="0"/>
          </a:p>
          <a:p>
            <a:r>
              <a:rPr lang="en-US" altLang="en-US" dirty="0"/>
              <a:t>Sydney has an exercise class at the Kaiser Permanente facility near her home the next day. Two months later, she’ll order refills through </a:t>
            </a:r>
            <a:r>
              <a:rPr lang="en-US" altLang="en-US" b="1" dirty="0"/>
              <a:t>kp.org</a:t>
            </a:r>
            <a:r>
              <a:rPr lang="en-US" altLang="en-US" dirty="0"/>
              <a:t> and have them delivered to her home.  </a:t>
            </a:r>
          </a:p>
          <a:p>
            <a:endParaRPr lang="en-US" altLang="en-US" dirty="0"/>
          </a:p>
          <a:p>
            <a:r>
              <a:rPr lang="en-US" altLang="en-US" dirty="0"/>
              <a:t>With the support of her care team, Sydney’s hypertension is now under control. She successfully reduced her blood pressure, lost over 20 pounds, and built a sustainable, healthy lifestyle. She’s able to live life more fully with less stress about her condition, and she is also more engaged and productive at work. </a:t>
            </a:r>
          </a:p>
          <a:p>
            <a:endParaRPr lang="en-US" altLang="en-US" dirty="0"/>
          </a:p>
        </p:txBody>
      </p:sp>
      <p:sp>
        <p:nvSpPr>
          <p:cNvPr id="4" name="Slide Number Placeholder 3"/>
          <p:cNvSpPr>
            <a:spLocks noGrp="1"/>
          </p:cNvSpPr>
          <p:nvPr>
            <p:ph type="sldNum" sz="quarter" idx="10"/>
          </p:nvPr>
        </p:nvSpPr>
        <p:spPr/>
        <p:txBody>
          <a:bodyPr/>
          <a:lstStyle/>
          <a:p>
            <a:fld id="{D09606FF-3296-3D46-97B8-D2FD41DD31BD}" type="slidenum">
              <a:rPr lang="en-US" smtClean="0"/>
              <a:pPr/>
              <a:t>35</a:t>
            </a:fld>
            <a:endParaRPr lang="en-US" dirty="0"/>
          </a:p>
        </p:txBody>
      </p:sp>
    </p:spTree>
    <p:extLst>
      <p:ext uri="{BB962C8B-B14F-4D97-AF65-F5344CB8AC3E}">
        <p14:creationId xmlns:p14="http://schemas.microsoft.com/office/powerpoint/2010/main" val="7217822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anose="020B0604020202020204" pitchFamily="34" charset="0"/>
                <a:ea typeface="+mn-ea"/>
                <a:cs typeface="Arial" panose="020B0604020202020204" pitchFamily="34" charset="0"/>
              </a:rPr>
              <a:t>Let’s imagine one of your employees, José, is experiencing frequent urination, so he calls the appointment center to schedule an office visit. He chooses to speak to a Spanish-speaking representative, who assures him that a bilingual staff member will be there to help him communicate with his doctor. At the visit, the intake nurse updates José’s electronic health record with his vital sign information, which includes smoking, alcohol, and exercise habits.</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b="1" dirty="0"/>
              <a:t>José’s health data points to diabetes — </a:t>
            </a:r>
            <a:r>
              <a:rPr lang="en-US" dirty="0"/>
              <a:t>Based on his symptoms and family history, José’s doctor suspects diabetes. Tests confirm it, and the doctor schedules a follow-up appointment.</a:t>
            </a:r>
          </a:p>
          <a:p>
            <a:pPr marL="171450" indent="-171450">
              <a:buFont typeface="Arial" panose="020B0604020202020204" pitchFamily="34" charset="0"/>
              <a:buChar char="•"/>
            </a:pPr>
            <a:r>
              <a:rPr lang="en-US" b="1" dirty="0"/>
              <a:t>José and his doctor make a plan — </a:t>
            </a:r>
            <a:r>
              <a:rPr lang="en-US" dirty="0"/>
              <a:t>At his follow-up visit, José gets a tailored plan that includes monitoring his blood glucose at home, a new prescription, vision screenings, and liking Kaiser Permanente’s Viva Bien Facebook page to get healthy versions of his favorite Latin dishes. A bilingual nurse translates for José so that he can understand the doctor’s advice and ask questions.</a:t>
            </a:r>
          </a:p>
          <a:p>
            <a:pPr marL="171450" indent="-171450">
              <a:buFont typeface="Arial" panose="020B0604020202020204" pitchFamily="34" charset="0"/>
              <a:buChar char="•"/>
            </a:pPr>
            <a:r>
              <a:rPr lang="en-US" b="1" dirty="0"/>
              <a:t>José registers on kp.org/español and starts using it to save time and monitor his health — </a:t>
            </a:r>
            <a:r>
              <a:rPr lang="en-US" dirty="0"/>
              <a:t>He opts for the Spanish-language feature so his health information is easier to understand. He can now email his doctor’s office,* schedule and cancel routine appointments, view most lab results, and more.</a:t>
            </a:r>
          </a:p>
          <a:p>
            <a:pPr marL="171450" indent="-171450">
              <a:buFont typeface="Arial" panose="020B0604020202020204" pitchFamily="34" charset="0"/>
              <a:buChar char="•"/>
            </a:pPr>
            <a:r>
              <a:rPr lang="en-US" b="1" dirty="0"/>
              <a:t>José is still having trouble controlling his blood sugar — </a:t>
            </a:r>
            <a:r>
              <a:rPr lang="en-US" dirty="0"/>
              <a:t>After weeks of self-monitoring, José notices a spike in his blood glucose. He emails his doctor’s office, which sends a revised prescription electronically to the pharmacy. José has a Spanish-language diabetes class at a Kaiser Permanente facility the next day, so he stops by the on-site pharmacy to pick up his medication. There’s no handwritten prescription to deal with or time off work needed.</a:t>
            </a:r>
          </a:p>
          <a:p>
            <a:pPr marL="171450" indent="-171450">
              <a:buFont typeface="Arial" panose="020B0604020202020204" pitchFamily="34" charset="0"/>
              <a:buChar char="•"/>
            </a:pPr>
            <a:r>
              <a:rPr lang="en-US" b="1" dirty="0"/>
              <a:t>An EMR alert reminds José to get a screening — </a:t>
            </a:r>
            <a:r>
              <a:rPr lang="en-US" dirty="0"/>
              <a:t>The automatic prompt informs José’s care team that he’s due for his next blood sugar screening. José gets telephone and email reminders in Spanish and makes an appointment.</a:t>
            </a:r>
          </a:p>
          <a:p>
            <a:pPr marL="0" indent="0">
              <a:buFont typeface="Arial" panose="020B0604020202020204" pitchFamily="34" charset="0"/>
              <a:buNone/>
            </a:pPr>
            <a:endParaRPr lang="en-US" b="1" dirty="0"/>
          </a:p>
          <a:p>
            <a:pPr marL="0" indent="0">
              <a:buFont typeface="Arial" panose="020B0604020202020204" pitchFamily="34" charset="0"/>
              <a:buNone/>
            </a:pPr>
            <a:r>
              <a:rPr lang="en-US" b="0" dirty="0"/>
              <a:t>José’s care management is working. </a:t>
            </a:r>
            <a:r>
              <a:rPr lang="en-US" dirty="0"/>
              <a:t>With the support of his care team: </a:t>
            </a:r>
          </a:p>
          <a:p>
            <a:pPr marL="628650" lvl="1" indent="-171450">
              <a:buFont typeface="Arial" panose="020B0604020202020204" pitchFamily="34" charset="0"/>
              <a:buChar char="•"/>
            </a:pPr>
            <a:r>
              <a:rPr lang="en-US" dirty="0"/>
              <a:t>José’s diabetes is now under control</a:t>
            </a:r>
          </a:p>
          <a:p>
            <a:pPr marL="628650" lvl="1" indent="-171450">
              <a:buFont typeface="Arial" panose="020B0604020202020204" pitchFamily="34" charset="0"/>
              <a:buChar char="•"/>
            </a:pPr>
            <a:r>
              <a:rPr lang="en-US" dirty="0"/>
              <a:t>He’s no longer experiencing frequent urination</a:t>
            </a:r>
          </a:p>
          <a:p>
            <a:pPr marL="628650" lvl="1" indent="-171450">
              <a:buFont typeface="Arial" panose="020B0604020202020204" pitchFamily="34" charset="0"/>
              <a:buChar char="•"/>
            </a:pPr>
            <a:r>
              <a:rPr lang="en-US" dirty="0"/>
              <a:t>His blood sugar is normal</a:t>
            </a:r>
          </a:p>
          <a:p>
            <a:pPr marL="628650" lvl="1" indent="-171450">
              <a:buFont typeface="Arial" panose="020B0604020202020204" pitchFamily="34" charset="0"/>
              <a:buChar char="•"/>
            </a:pPr>
            <a:r>
              <a:rPr lang="en-US" dirty="0"/>
              <a:t>He’s staying fit by playing soccer with his son</a:t>
            </a:r>
          </a:p>
          <a:p>
            <a:pPr marL="628650" lvl="1" indent="-171450">
              <a:buFont typeface="Arial" panose="020B0604020202020204" pitchFamily="34" charset="0"/>
              <a:buChar char="•"/>
            </a:pPr>
            <a:r>
              <a:rPr lang="en-US" dirty="0"/>
              <a:t>He’s more energized and engaged at work</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01E594B4-9AE4-4D5F-9DF1-8E799FD70BCC}" type="slidenum">
              <a:rPr lang="en-US" smtClean="0"/>
              <a:pPr>
                <a:defRPr/>
              </a:pPr>
              <a:t>36</a:t>
            </a:fld>
            <a:endParaRPr lang="en-US" dirty="0"/>
          </a:p>
        </p:txBody>
      </p:sp>
    </p:spTree>
    <p:extLst>
      <p:ext uri="{BB962C8B-B14F-4D97-AF65-F5344CB8AC3E}">
        <p14:creationId xmlns:p14="http://schemas.microsoft.com/office/powerpoint/2010/main" val="5037161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9400" y="544513"/>
            <a:ext cx="3759200" cy="2819400"/>
          </a:xfrm>
        </p:spPr>
      </p:sp>
      <p:sp>
        <p:nvSpPr>
          <p:cNvPr id="3" name="Notes Placeholder 2"/>
          <p:cNvSpPr>
            <a:spLocks noGrp="1"/>
          </p:cNvSpPr>
          <p:nvPr>
            <p:ph type="body" idx="1"/>
          </p:nvPr>
        </p:nvSpPr>
        <p:spPr>
          <a:xfrm>
            <a:off x="599873" y="3622043"/>
            <a:ext cx="5486400" cy="4182176"/>
          </a:xfrm>
        </p:spPr>
        <p:txBody>
          <a:bodyPr/>
          <a:lstStyle/>
          <a:p>
            <a:pPr marL="0" lvl="1" defTabSz="904699"/>
            <a:endParaRPr lang="en-US"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01E594B4-9AE4-4D5F-9DF1-8E799FD70BCC}" type="slidenum">
              <a:rPr lang="en-US" smtClean="0"/>
              <a:pPr>
                <a:defRPr/>
              </a:pPr>
              <a:t>37</a:t>
            </a:fld>
            <a:endParaRPr lang="en-US" dirty="0"/>
          </a:p>
        </p:txBody>
      </p:sp>
    </p:spTree>
    <p:extLst>
      <p:ext uri="{BB962C8B-B14F-4D97-AF65-F5344CB8AC3E}">
        <p14:creationId xmlns:p14="http://schemas.microsoft.com/office/powerpoint/2010/main" val="36531357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9873" y="3622043"/>
            <a:ext cx="5649355" cy="5285560"/>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Telehealth empowers employees to be more proactive about their health, reducing absenteeism, enabling greater engagement and productivity at work, and potentially keeping care costs down. When chronic disease care is easier and more convenient to access, employees are less likely to delay needed screenings or preventive care, and more likely to stay on top of their overall health.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The growth of telehealth services also can reduce operational demand for clinic space, which creates further savings. But to be most effective, telehealth has to be fully integrated with care delivery.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dirty="0">
                <a:solidFill>
                  <a:schemeClr val="tx1"/>
                </a:solidFill>
              </a:rPr>
              <a:t>Outside Kaiser Permanente, telehealth is typically </a:t>
            </a:r>
            <a:r>
              <a:rPr lang="en-US" sz="1200" b="0" i="0" kern="1200" dirty="0">
                <a:solidFill>
                  <a:schemeClr val="tx1"/>
                </a:solidFill>
                <a:effectLst/>
              </a:rPr>
              <a:t>delivered in a vacuum by third-party providers and treated as a separate, one-off product. Quality, cost, and available services can vary wildly.</a:t>
            </a:r>
          </a:p>
          <a:p>
            <a:endParaRPr lang="en-US" sz="1200" b="0" i="0" kern="12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rPr>
              <a:t>Providers can’t access health records or monitor their patients’ conditions. </a:t>
            </a:r>
            <a:r>
              <a:rPr lang="en-US" sz="1200" dirty="0">
                <a:solidFill>
                  <a:schemeClr val="tx1"/>
                </a:solidFill>
              </a:rPr>
              <a:t>The doctor only knows what the patient tells them in the moment. The visit won’t necessarily become part of their health record, meaning their regular doctor probably won’t know about it. </a:t>
            </a:r>
            <a:r>
              <a:rPr lang="en-US" sz="1200" b="0" i="0" kern="1200" dirty="0">
                <a:solidFill>
                  <a:schemeClr val="tx1"/>
                </a:solidFill>
                <a:effectLst/>
              </a:rPr>
              <a:t>And their services typically aren’t covered by employer-sponsored health plans — third-party telehealth comes with additional costs for employers, employees, or both.</a:t>
            </a:r>
            <a:endParaRPr lang="en-US" sz="1200" dirty="0">
              <a:solidFill>
                <a:schemeClr val="tx1"/>
              </a:solidFill>
            </a:endParaRPr>
          </a:p>
          <a:p>
            <a:br>
              <a:rPr lang="en-US" sz="1200" b="1" kern="1200" dirty="0">
                <a:solidFill>
                  <a:schemeClr val="tx1"/>
                </a:solidFill>
                <a:effectLst/>
              </a:rPr>
            </a:br>
            <a:r>
              <a:rPr lang="en-US" sz="1200" b="1" kern="1200" dirty="0">
                <a:solidFill>
                  <a:schemeClr val="tx1"/>
                </a:solidFill>
                <a:effectLst/>
              </a:rPr>
              <a:t>Telehealth works best within a connected system like Kaiser Permanente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baseline="0" dirty="0">
                <a:solidFill>
                  <a:schemeClr val="tx1"/>
                </a:solidFill>
              </a:rPr>
              <a:t>When members have a phone, video, or email interaction with any Kaiser Permanente </a:t>
            </a:r>
            <a:r>
              <a:rPr lang="en-US" sz="1200" b="0" i="0" baseline="0" dirty="0">
                <a:solidFill>
                  <a:schemeClr val="tx1"/>
                </a:solidFill>
              </a:rPr>
              <a:t>care provider</a:t>
            </a:r>
            <a:r>
              <a:rPr lang="en-US" sz="1200" i="0" baseline="0" dirty="0">
                <a:solidFill>
                  <a:schemeClr val="tx1"/>
                </a:solidFill>
              </a:rPr>
              <a:t>, they can expect the same high-quality care they get at one of our facilities. That includes the industry-leading preventive care that distinguishes us from our competition — and supports the overall health of your employees.</a:t>
            </a:r>
          </a:p>
          <a:p>
            <a:endParaRPr lang="en-US" sz="1200" kern="1200" dirty="0">
              <a:solidFill>
                <a:schemeClr val="tx1"/>
              </a:solidFill>
              <a:effectLst/>
            </a:endParaRPr>
          </a:p>
          <a:p>
            <a:pPr marL="171450" lvl="0" indent="-171450">
              <a:buFont typeface="Arial" panose="020B0604020202020204" pitchFamily="34" charset="0"/>
              <a:buChar char="•"/>
            </a:pPr>
            <a:r>
              <a:rPr lang="en-US" sz="1200" kern="1200" dirty="0">
                <a:solidFill>
                  <a:schemeClr val="tx1"/>
                </a:solidFill>
                <a:effectLst/>
              </a:rPr>
              <a:t>Telehealth is a component of our integrated care program — not an add-on. </a:t>
            </a:r>
          </a:p>
          <a:p>
            <a:pPr marL="171450" lvl="0" indent="-171450">
              <a:buFont typeface="Arial" panose="020B0604020202020204" pitchFamily="34" charset="0"/>
              <a:buChar char="•"/>
            </a:pPr>
            <a:r>
              <a:rPr lang="en-US" sz="1200" kern="1200" dirty="0">
                <a:solidFill>
                  <a:schemeClr val="tx1"/>
                </a:solidFill>
                <a:effectLst/>
              </a:rPr>
              <a:t>It’s available to all members and built into their health plan. </a:t>
            </a:r>
          </a:p>
          <a:p>
            <a:pPr marL="171450" lvl="0" indent="-171450">
              <a:buFont typeface="Arial" panose="020B0604020202020204" pitchFamily="34" charset="0"/>
              <a:buChar char="•"/>
            </a:pPr>
            <a:r>
              <a:rPr lang="en-US" sz="1200" kern="1200" dirty="0">
                <a:solidFill>
                  <a:schemeClr val="tx1"/>
                </a:solidFill>
                <a:effectLst/>
              </a:rPr>
              <a:t>Care comes from Kaiser Permanente providers who can access and update members’ electronic health records, coordinate follow-up appointments, and do more to help ensure your employees’ health issues get resolved.</a:t>
            </a:r>
          </a:p>
          <a:p>
            <a:pPr marL="171450" lvl="0" indent="-171450">
              <a:buFont typeface="Arial" panose="020B0604020202020204" pitchFamily="34" charset="0"/>
              <a:buChar char="•"/>
            </a:pPr>
            <a:r>
              <a:rPr lang="en-US" sz="1200" kern="1200" dirty="0">
                <a:solidFill>
                  <a:schemeClr val="tx1"/>
                </a:solidFill>
                <a:effectLst/>
              </a:rPr>
              <a:t>Kaiser Permanente members get the same high-quality care they’d get in person — care that’s covered by their plan, captured in their electronic health record, and becomes part of their overall health care experience.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i="0" kern="1200" baseline="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baseline="0" dirty="0">
                <a:solidFill>
                  <a:schemeClr val="tx1"/>
                </a:solidFill>
              </a:rPr>
              <a:t>The result is often an acceleration of care — breaking down the barriers between members and the care they need.</a:t>
            </a:r>
            <a:endParaRPr lang="en-US"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Arial" panose="020B0604020202020204" pitchFamily="34" charset="0"/>
                <a:ea typeface="+mn-ea"/>
                <a:cs typeface="Arial" panose="020B0604020202020204" pitchFamily="34" charset="0"/>
              </a:rPr>
              <a:t>________________________________________________</a:t>
            </a:r>
            <a:br>
              <a:rPr lang="en-US" sz="1200" dirty="0">
                <a:latin typeface="Arial" panose="020B0604020202020204" pitchFamily="34" charset="0"/>
                <a:cs typeface="Arial" panose="020B0604020202020204" pitchFamily="34" charset="0"/>
              </a:rPr>
            </a:br>
            <a:r>
              <a:rPr lang="en-US" sz="1200" kern="1200" baseline="30000" dirty="0">
                <a:solidFill>
                  <a:schemeClr val="tx1"/>
                </a:solidFill>
                <a:effectLst/>
                <a:latin typeface="Arial" panose="020B0604020202020204" pitchFamily="34" charset="0"/>
                <a:ea typeface="+mn-ea"/>
                <a:cs typeface="Arial" panose="020B0604020202020204" pitchFamily="34" charset="0"/>
              </a:rPr>
              <a:t>1</a:t>
            </a:r>
            <a:r>
              <a:rPr lang="en-US" sz="1200" kern="1200" dirty="0">
                <a:solidFill>
                  <a:schemeClr val="tx1"/>
                </a:solidFill>
                <a:effectLst/>
                <a:latin typeface="Arial" panose="020B0604020202020204" pitchFamily="34" charset="0"/>
                <a:ea typeface="+mn-ea"/>
                <a:cs typeface="Arial" panose="020B0604020202020204" pitchFamily="34" charset="0"/>
              </a:rPr>
              <a:t>Carol K. Kane and Kurt Gillis, “The Use of Telemedicine by Physicians: Still the Exception, Rather Than the Rule,” </a:t>
            </a:r>
            <a:r>
              <a:rPr lang="en-US" sz="1200" i="1" kern="1200" dirty="0">
                <a:solidFill>
                  <a:schemeClr val="tx1"/>
                </a:solidFill>
                <a:effectLst/>
                <a:latin typeface="Arial" panose="020B0604020202020204" pitchFamily="34" charset="0"/>
                <a:ea typeface="+mn-ea"/>
                <a:cs typeface="Arial" panose="020B0604020202020204" pitchFamily="34" charset="0"/>
              </a:rPr>
              <a:t>Health Affairs,</a:t>
            </a:r>
            <a:r>
              <a:rPr lang="en-US" sz="1200" kern="1200" dirty="0">
                <a:solidFill>
                  <a:schemeClr val="tx1"/>
                </a:solidFill>
                <a:effectLst/>
                <a:latin typeface="Arial" panose="020B0604020202020204" pitchFamily="34" charset="0"/>
                <a:ea typeface="+mn-ea"/>
                <a:cs typeface="Arial" panose="020B0604020202020204" pitchFamily="34" charset="0"/>
              </a:rPr>
              <a:t> December 2018, healthaffairs.org/doi/10.1377/hlthaff.2018.05077.</a:t>
            </a:r>
            <a:endParaRPr lang="en-US" sz="1200" dirty="0">
              <a:latin typeface="Arial" panose="020B0604020202020204" pitchFamily="34" charset="0"/>
              <a:cs typeface="Arial" panose="020B0604020202020204" pitchFamily="34" charset="0"/>
            </a:endParaRPr>
          </a:p>
          <a:p>
            <a:r>
              <a:rPr lang="en-US" baseline="30000" dirty="0"/>
              <a:t>2</a:t>
            </a:r>
            <a:r>
              <a:rPr lang="en-US" dirty="0"/>
              <a:t>“The 2016 HealthMine Digital Health Report: State and Impact of Digital Health Tools,” HealthMine, 2016, psilos.com/wp-content/uploads/2016/07/HealthMine-Digital-Health-Tools-Report-May-2016.pdf.</a:t>
            </a:r>
          </a:p>
        </p:txBody>
      </p:sp>
      <p:sp>
        <p:nvSpPr>
          <p:cNvPr id="4" name="Slide Number Placeholder 3"/>
          <p:cNvSpPr>
            <a:spLocks noGrp="1"/>
          </p:cNvSpPr>
          <p:nvPr>
            <p:ph type="sldNum" sz="quarter" idx="10"/>
          </p:nvPr>
        </p:nvSpPr>
        <p:spPr/>
        <p:txBody>
          <a:bodyPr/>
          <a:lstStyle/>
          <a:p>
            <a:pPr>
              <a:defRPr/>
            </a:pPr>
            <a:fld id="{01E594B4-9AE4-4D5F-9DF1-8E799FD70BCC}" type="slidenum">
              <a:rPr lang="en-US" smtClean="0"/>
              <a:pPr>
                <a:defRPr/>
              </a:pPr>
              <a:t>38</a:t>
            </a:fld>
            <a:endParaRPr lang="en-US" dirty="0"/>
          </a:p>
        </p:txBody>
      </p:sp>
    </p:spTree>
    <p:extLst>
      <p:ext uri="{BB962C8B-B14F-4D97-AF65-F5344CB8AC3E}">
        <p14:creationId xmlns:p14="http://schemas.microsoft.com/office/powerpoint/2010/main" val="33999175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Kaiser Permanente members can access a wide range of telehealth options. They get to choose the ones that work best for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Members in all regions can take advantage of the following convenient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effectLst/>
                <a:uLnTx/>
                <a:uFillTx/>
              </a:rPr>
              <a:t>Phone appointments </a:t>
            </a:r>
            <a:r>
              <a:rPr kumimoji="0" lang="en-US" sz="1200" b="0" i="0" u="none" strike="noStrike" kern="1200" cap="none" spc="0" normalizeH="0" baseline="0" noProof="0" dirty="0">
                <a:ln>
                  <a:noFill/>
                </a:ln>
                <a:effectLst/>
                <a:uLnTx/>
                <a:uFillTx/>
              </a:rPr>
              <a:t>for scheduled primary and specialty care visits, wellness coaching, and more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effectLst/>
                <a:uLnTx/>
                <a:uFillTx/>
              </a:rPr>
              <a:t>Video visits </a:t>
            </a:r>
            <a:r>
              <a:rPr kumimoji="0" lang="en-US" sz="1200" b="0" i="0" u="none" strike="noStrike" kern="1200" cap="none" spc="0" normalizeH="0" baseline="0" noProof="0" dirty="0">
                <a:ln>
                  <a:noFill/>
                </a:ln>
                <a:effectLst/>
                <a:uLnTx/>
                <a:uFillTx/>
              </a:rPr>
              <a:t>for </a:t>
            </a:r>
            <a:r>
              <a:rPr lang="en-US" dirty="0"/>
              <a:t>primary care, some types of specialty care, follow-up care, and more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effectLst/>
                <a:uLnTx/>
                <a:uFillTx/>
              </a:rPr>
              <a:t>Email the doctor’s office </a:t>
            </a:r>
            <a:r>
              <a:rPr kumimoji="0" lang="en-US" sz="1200" b="0" i="0" u="none" strike="noStrike" kern="1200" cap="none" spc="0" normalizeH="0" baseline="0" noProof="0" dirty="0">
                <a:ln>
                  <a:noFill/>
                </a:ln>
                <a:effectLst/>
                <a:uLnTx/>
                <a:uFillTx/>
              </a:rPr>
              <a:t>for </a:t>
            </a:r>
            <a:r>
              <a:rPr lang="en-US" dirty="0"/>
              <a:t>quick check-ins or questions that don’t require an in-person appointment</a:t>
            </a:r>
            <a:endParaRPr kumimoji="0" lang="en-US" sz="1200" b="0" i="0" u="none" strike="noStrike" kern="1200" cap="none" spc="0" normalizeH="0" baseline="0" noProof="0" dirty="0">
              <a:ln>
                <a:noFill/>
              </a:ln>
              <a:effectLst/>
              <a:uLnTx/>
              <a:uFillTx/>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effectLst/>
                <a:uLnTx/>
                <a:uFillTx/>
              </a:rPr>
              <a:t>kp.org and the Kaiser Permanente app </a:t>
            </a:r>
            <a:r>
              <a:rPr kumimoji="0" lang="en-US" sz="1200" b="0" i="0" u="none" strike="noStrike" kern="1200" cap="none" spc="0" normalizeH="0" baseline="0" noProof="0" dirty="0">
                <a:ln>
                  <a:noFill/>
                </a:ln>
                <a:effectLst/>
                <a:uLnTx/>
                <a:uFillTx/>
              </a:rPr>
              <a:t>let members:</a:t>
            </a:r>
          </a:p>
          <a:p>
            <a:pPr marL="685800" marR="0" lvl="1" indent="-285750" algn="l" defTabSz="914400" rtl="0" eaLnBrk="1" fontAlgn="auto" latinLnBrk="0" hangingPunct="1">
              <a:lnSpc>
                <a:spcPct val="100000"/>
              </a:lnSpc>
              <a:spcBef>
                <a:spcPts val="0"/>
              </a:spcBef>
              <a:spcAft>
                <a:spcPts val="300"/>
              </a:spcAft>
              <a:buClr>
                <a:schemeClr val="accent4"/>
              </a:buClr>
              <a:buSzTx/>
              <a:buFont typeface="Wingdings" panose="05000000000000000000" pitchFamily="2" charset="2"/>
              <a:buChar char="§"/>
              <a:tabLst/>
              <a:defRPr/>
            </a:pPr>
            <a:r>
              <a:rPr kumimoji="0" lang="en-US" sz="1200" b="0" i="0" u="none" strike="noStrike" kern="1200" cap="none" spc="0" normalizeH="0" baseline="0" noProof="0" dirty="0">
                <a:ln>
                  <a:noFill/>
                </a:ln>
                <a:effectLst/>
                <a:uLnTx/>
                <a:uFillTx/>
              </a:rPr>
              <a:t>Schedule and change routine appointments</a:t>
            </a:r>
          </a:p>
          <a:p>
            <a:pPr marL="685800" marR="0" lvl="1" indent="-285750" algn="l" defTabSz="914400" rtl="0" eaLnBrk="1" fontAlgn="auto" latinLnBrk="0" hangingPunct="1">
              <a:lnSpc>
                <a:spcPct val="100000"/>
              </a:lnSpc>
              <a:spcBef>
                <a:spcPts val="0"/>
              </a:spcBef>
              <a:spcAft>
                <a:spcPts val="300"/>
              </a:spcAft>
              <a:buClr>
                <a:schemeClr val="accent4"/>
              </a:buClr>
              <a:buSzTx/>
              <a:buFont typeface="Wingdings" panose="05000000000000000000" pitchFamily="2" charset="2"/>
              <a:buChar char="§"/>
              <a:tabLst/>
              <a:defRPr/>
            </a:pPr>
            <a:r>
              <a:rPr kumimoji="0" lang="en-US" sz="1200" b="0" i="0" u="none" strike="noStrike" kern="1200" cap="none" spc="0" normalizeH="0" baseline="0" noProof="0" dirty="0">
                <a:ln>
                  <a:noFill/>
                </a:ln>
                <a:effectLst/>
                <a:uLnTx/>
                <a:uFillTx/>
              </a:rPr>
              <a:t>Check most lab results</a:t>
            </a:r>
          </a:p>
          <a:p>
            <a:pPr marL="685800" marR="0" lvl="1" indent="-285750" algn="l" defTabSz="914400" rtl="0" eaLnBrk="1" fontAlgn="auto" latinLnBrk="0" hangingPunct="1">
              <a:lnSpc>
                <a:spcPct val="100000"/>
              </a:lnSpc>
              <a:spcBef>
                <a:spcPts val="0"/>
              </a:spcBef>
              <a:spcAft>
                <a:spcPts val="300"/>
              </a:spcAft>
              <a:buClr>
                <a:schemeClr val="accent4"/>
              </a:buClr>
              <a:buSzTx/>
              <a:buFont typeface="Wingdings" panose="05000000000000000000" pitchFamily="2" charset="2"/>
              <a:buChar char="§"/>
              <a:tabLst/>
              <a:defRPr/>
            </a:pPr>
            <a:r>
              <a:rPr kumimoji="0" lang="en-US" sz="1200" b="0" i="0" u="none" strike="noStrike" kern="1200" cap="none" spc="0" normalizeH="0" baseline="0" noProof="0" dirty="0">
                <a:ln>
                  <a:noFill/>
                </a:ln>
                <a:effectLst/>
                <a:uLnTx/>
                <a:uFillTx/>
              </a:rPr>
              <a:t>Refill most prescriptions </a:t>
            </a:r>
          </a:p>
          <a:p>
            <a:pPr marL="685800" marR="0" lvl="1" indent="-285750" algn="l" defTabSz="914400" rtl="0" eaLnBrk="1" fontAlgn="auto" latinLnBrk="0" hangingPunct="1">
              <a:lnSpc>
                <a:spcPct val="100000"/>
              </a:lnSpc>
              <a:spcBef>
                <a:spcPts val="0"/>
              </a:spcBef>
              <a:spcAft>
                <a:spcPts val="300"/>
              </a:spcAft>
              <a:buClr>
                <a:schemeClr val="accent4"/>
              </a:buClr>
              <a:buSzTx/>
              <a:buFont typeface="Wingdings" panose="05000000000000000000" pitchFamily="2" charset="2"/>
              <a:buChar char="§"/>
              <a:tabLst/>
              <a:defRPr/>
            </a:pPr>
            <a:r>
              <a:rPr kumimoji="0" lang="en-US" sz="1200" b="0" i="0" u="none" strike="noStrike" kern="1200" cap="none" spc="0" normalizeH="0" baseline="0" noProof="0" dirty="0">
                <a:ln>
                  <a:noFill/>
                </a:ln>
                <a:effectLst/>
                <a:uLnTx/>
                <a:uFillTx/>
              </a:rPr>
              <a:t>Manage a family member’s care and 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Members across our organization also benefit from doctor-to-doctor consultations enabled by our telehealth capabilities and shared electronic health records. These real-time consultations accelerate care and service.</a:t>
            </a:r>
          </a:p>
        </p:txBody>
      </p:sp>
      <p:sp>
        <p:nvSpPr>
          <p:cNvPr id="4" name="Slide Number Placeholder 3"/>
          <p:cNvSpPr>
            <a:spLocks noGrp="1"/>
          </p:cNvSpPr>
          <p:nvPr>
            <p:ph type="sldNum" sz="quarter" idx="10"/>
          </p:nvPr>
        </p:nvSpPr>
        <p:spPr/>
        <p:txBody>
          <a:bodyPr/>
          <a:lstStyle/>
          <a:p>
            <a:fld id="{0471EADC-8628-4D69-AEA5-E9119B67DEA2}" type="slidenum">
              <a:rPr lang="en-US" smtClean="0"/>
              <a:t>39</a:t>
            </a:fld>
            <a:endParaRPr lang="en-US" dirty="0"/>
          </a:p>
        </p:txBody>
      </p:sp>
    </p:spTree>
    <p:extLst>
      <p:ext uri="{BB962C8B-B14F-4D97-AF65-F5344CB8AC3E}">
        <p14:creationId xmlns:p14="http://schemas.microsoft.com/office/powerpoint/2010/main" val="437693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20000"/>
              </a:spcBef>
              <a:spcAft>
                <a:spcPct val="50000"/>
              </a:spcAft>
            </a:pPr>
            <a:r>
              <a:rPr lang="en-US" sz="1200" b="1" dirty="0">
                <a:latin typeface="Arial" panose="020B0604020202020204" pitchFamily="34" charset="0"/>
                <a:cs typeface="Arial" panose="020B0604020202020204" pitchFamily="34" charset="0"/>
              </a:rPr>
              <a:t>[</a:t>
            </a:r>
            <a:r>
              <a:rPr lang="en-US" altLang="en-US" b="1" dirty="0"/>
              <a:t>Presenter’s notes:</a:t>
            </a:r>
          </a:p>
          <a:p>
            <a:pPr eaLnBrk="1" hangingPunct="1">
              <a:spcBef>
                <a:spcPct val="20000"/>
              </a:spcBef>
              <a:spcAft>
                <a:spcPct val="50000"/>
              </a:spcAft>
            </a:pPr>
            <a:r>
              <a:rPr lang="en-US" altLang="en-US" dirty="0"/>
              <a:t>If you add any sections from the Appendix into the main presentation, update this Agenda slide to reflect those changes.]</a:t>
            </a:r>
          </a:p>
          <a:p>
            <a:pPr marL="0" lvl="1" defTabSz="904699"/>
            <a:endParaRPr lang="en-US" sz="1200" b="1" dirty="0">
              <a:latin typeface="Arial" panose="020B0604020202020204" pitchFamily="34" charset="0"/>
              <a:cs typeface="Arial" panose="020B0604020202020204" pitchFamily="34" charset="0"/>
            </a:endParaRPr>
          </a:p>
          <a:p>
            <a:endParaRPr lang="en-US" dirty="0"/>
          </a:p>
        </p:txBody>
      </p:sp>
      <p:sp>
        <p:nvSpPr>
          <p:cNvPr id="72708" name="Slide Number Placeholder 3"/>
          <p:cNvSpPr>
            <a:spLocks noGrp="1"/>
          </p:cNvSpPr>
          <p:nvPr>
            <p:ph type="sldNum" sz="quarter" idx="5"/>
          </p:nvPr>
        </p:nvSpPr>
        <p:spPr bwMode="auto"/>
        <p:txBody>
          <a:bodyPr vert="horz" lIns="92408" tIns="46204" rIns="92408" bIns="46204" rtlCol="0" anchor="b"/>
          <a:lstStyle/>
          <a:p>
            <a:fld id="{50D62CDC-1C62-4EAD-905D-1648D5296C0B}" type="slidenum">
              <a:rPr lang="en-US"/>
              <a:pPr/>
              <a:t>4</a:t>
            </a:fld>
            <a:endParaRPr lang="en-US" dirty="0"/>
          </a:p>
        </p:txBody>
      </p:sp>
    </p:spTree>
    <p:extLst>
      <p:ext uri="{BB962C8B-B14F-4D97-AF65-F5344CB8AC3E}">
        <p14:creationId xmlns:p14="http://schemas.microsoft.com/office/powerpoint/2010/main" val="3508743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9873" y="3622043"/>
            <a:ext cx="5486400" cy="5672763"/>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With Kaiser Permanente, your employees get high-quality care tailored to fit their needs and lifestyles. They can get care in the most convenient way for them with our integrated suite of telehealth services. And while availability and adoption of telehealth services vary across the health care industry, our members are using telehealth in huge numbers.</a:t>
            </a:r>
          </a:p>
          <a:p>
            <a:endParaRPr lang="en-US"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kern="1200" dirty="0">
                <a:latin typeface="Arial" panose="020B0604020202020204" pitchFamily="34" charset="0"/>
                <a:ea typeface="+mn-ea"/>
                <a:cs typeface="Arial"/>
              </a:rPr>
              <a:t>Here are 2 examples of how we’re using telehealth to drive care improvements and cost savings: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kern="1200" dirty="0">
                <a:latin typeface="Arial" panose="020B0604020202020204" pitchFamily="34" charset="0"/>
                <a:ea typeface="+mn-ea"/>
                <a:cs typeface="Arial"/>
              </a:rPr>
              <a:t>In Southern California, a pilot program that used wearables and mobile apps to support at-home rehab after a cardiac event reduced readmissions by </a:t>
            </a:r>
            <a:r>
              <a:rPr lang="en-US" b="1" kern="1200" dirty="0">
                <a:latin typeface="Arial" panose="020B0604020202020204" pitchFamily="34" charset="0"/>
                <a:ea typeface="+mn-ea"/>
                <a:cs typeface="Arial"/>
              </a:rPr>
              <a:t>30%</a:t>
            </a:r>
            <a:r>
              <a:rPr lang="en-US" b="1" kern="1200" baseline="30000" dirty="0">
                <a:latin typeface="Arial" panose="020B0604020202020204" pitchFamily="34" charset="0"/>
                <a:ea typeface="+mn-ea"/>
                <a:cs typeface="Arial"/>
              </a:rPr>
              <a:t>1</a:t>
            </a:r>
            <a:r>
              <a:rPr lang="en-US" kern="1200" dirty="0">
                <a:latin typeface="Arial" panose="020B0604020202020204" pitchFamily="34" charset="0"/>
                <a:ea typeface="+mn-ea"/>
                <a:cs typeface="Arial"/>
              </a:rPr>
              <a:t> and mortality rate by </a:t>
            </a:r>
            <a:r>
              <a:rPr lang="en-US" b="1" kern="1200" dirty="0">
                <a:latin typeface="Arial" panose="020B0604020202020204" pitchFamily="34" charset="0"/>
                <a:ea typeface="+mn-ea"/>
                <a:cs typeface="Arial"/>
              </a:rPr>
              <a:t>27%.</a:t>
            </a:r>
            <a:r>
              <a:rPr lang="en-US" b="1" kern="1200" baseline="30000" dirty="0">
                <a:latin typeface="Arial" panose="020B0604020202020204" pitchFamily="34" charset="0"/>
                <a:ea typeface="+mn-ea"/>
                <a:cs typeface="Arial"/>
              </a:rPr>
              <a:t>2</a:t>
            </a:r>
            <a:endParaRPr lang="en-US" kern="1200" baseline="30000" dirty="0">
              <a:latin typeface="Arial" panose="020B0604020202020204" pitchFamily="34" charset="0"/>
              <a:ea typeface="+mn-ea"/>
              <a:cs typeface="Arial"/>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kern="1200" dirty="0">
                <a:latin typeface="Arial" panose="020B0604020202020204" pitchFamily="34" charset="0"/>
                <a:ea typeface="+mn-ea"/>
                <a:cs typeface="Arial"/>
              </a:rPr>
              <a:t>For stroke patients, use of the clot-busting drug tPA </a:t>
            </a:r>
            <a:r>
              <a:rPr lang="en-US" b="1" kern="1200" dirty="0">
                <a:latin typeface="Arial" panose="020B0604020202020204" pitchFamily="34" charset="0"/>
                <a:ea typeface="+mn-ea"/>
                <a:cs typeface="Arial"/>
              </a:rPr>
              <a:t>saves $6,074</a:t>
            </a:r>
            <a:r>
              <a:rPr lang="en-US" kern="1200" dirty="0">
                <a:latin typeface="Arial" panose="020B0604020202020204" pitchFamily="34" charset="0"/>
                <a:ea typeface="+mn-ea"/>
                <a:cs typeface="Arial"/>
              </a:rPr>
              <a:t> and </a:t>
            </a:r>
            <a:r>
              <a:rPr lang="en-US" b="1" kern="1200" dirty="0">
                <a:latin typeface="Arial" panose="020B0604020202020204" pitchFamily="34" charset="0"/>
                <a:ea typeface="+mn-ea"/>
                <a:cs typeface="Arial"/>
              </a:rPr>
              <a:t>adds 9 months of life.</a:t>
            </a:r>
            <a:r>
              <a:rPr lang="en-US" b="1" kern="1200" baseline="30000" dirty="0">
                <a:latin typeface="Arial" panose="020B0604020202020204" pitchFamily="34" charset="0"/>
                <a:ea typeface="+mn-ea"/>
                <a:cs typeface="Arial"/>
              </a:rPr>
              <a:t>3</a:t>
            </a:r>
            <a:r>
              <a:rPr lang="en-US" kern="1200" baseline="30000" dirty="0">
                <a:latin typeface="Arial" panose="020B0604020202020204" pitchFamily="34" charset="0"/>
                <a:ea typeface="+mn-ea"/>
                <a:cs typeface="Arial"/>
              </a:rPr>
              <a:t> </a:t>
            </a:r>
            <a:r>
              <a:rPr lang="en-US" kern="1200" dirty="0">
                <a:latin typeface="Arial" panose="020B0604020202020204" pitchFamily="34" charset="0"/>
                <a:ea typeface="+mn-ea"/>
                <a:cs typeface="Arial"/>
              </a:rPr>
              <a:t>At Kaiser Permanente, we use telehealth in the emergency department to deliver tPA twice as fast as the national average.</a:t>
            </a:r>
            <a:r>
              <a:rPr lang="en-US" kern="1200" baseline="30000" dirty="0">
                <a:latin typeface="Arial" panose="020B0604020202020204" pitchFamily="34" charset="0"/>
                <a:ea typeface="+mn-ea"/>
                <a:cs typeface="Arial"/>
              </a:rPr>
              <a:t>4</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kern="1200" baseline="30000" dirty="0">
              <a:latin typeface="Arial" panose="020B0604020202020204" pitchFamily="34" charset="0"/>
              <a:ea typeface="+mn-ea"/>
              <a:cs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kern="1200" baseline="0" dirty="0">
                <a:solidFill>
                  <a:schemeClr val="tx1"/>
                </a:solidFill>
                <a:effectLst/>
                <a:latin typeface="Arial" panose="020B0604020202020204" pitchFamily="34" charset="0"/>
                <a:ea typeface="+mn-ea"/>
                <a:cs typeface="Arial" panose="020B0604020202020204" pitchFamily="34" charset="0"/>
              </a:rPr>
              <a:t>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kern="1200" baseline="30000" dirty="0">
                <a:latin typeface="Arial" panose="020B0604020202020204" pitchFamily="34" charset="0"/>
                <a:ea typeface="+mn-ea"/>
                <a:cs typeface="Arial"/>
              </a:rPr>
              <a:t>1</a:t>
            </a:r>
            <a:r>
              <a:rPr lang="en-US" kern="1200" baseline="0" dirty="0">
                <a:latin typeface="Arial" panose="020B0604020202020204" pitchFamily="34" charset="0"/>
                <a:ea typeface="+mn-ea"/>
                <a:cs typeface="Arial"/>
              </a:rPr>
              <a:t>D. </a:t>
            </a:r>
            <a:r>
              <a:rPr lang="en-US" kern="1200" dirty="0">
                <a:latin typeface="Arial" panose="020B0604020202020204" pitchFamily="34" charset="0"/>
                <a:ea typeface="+mn-ea"/>
                <a:cs typeface="Arial"/>
              </a:rPr>
              <a:t>Humen et al., “A Cost Analysis of Event Reduction Provided by a Comprehensive Cardiac Rehabilitation Program,” </a:t>
            </a:r>
            <a:r>
              <a:rPr lang="en-US" i="1" kern="1200" dirty="0">
                <a:latin typeface="Arial" panose="020B0604020202020204" pitchFamily="34" charset="0"/>
                <a:ea typeface="+mn-ea"/>
                <a:cs typeface="Arial"/>
              </a:rPr>
              <a:t>Canadian Journal of Cardiology,</a:t>
            </a:r>
            <a:r>
              <a:rPr lang="en-US" kern="1200" dirty="0">
                <a:latin typeface="Arial" panose="020B0604020202020204" pitchFamily="34" charset="0"/>
                <a:ea typeface="+mn-ea"/>
                <a:cs typeface="Arial"/>
              </a:rPr>
              <a:t> 2014.</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kern="1200" baseline="30000" dirty="0">
                <a:latin typeface="Arial" panose="020B0604020202020204" pitchFamily="34" charset="0"/>
                <a:ea typeface="+mn-ea"/>
                <a:cs typeface="Arial"/>
              </a:rPr>
              <a:t>2</a:t>
            </a:r>
            <a:r>
              <a:rPr lang="en-US" kern="1200" dirty="0">
                <a:latin typeface="Arial" panose="020B0604020202020204" pitchFamily="34" charset="0"/>
                <a:ea typeface="+mn-ea"/>
                <a:cs typeface="Arial"/>
              </a:rPr>
              <a:t>Tylor et al., “Exercise-Based Rehabilitation for Heart Failure,” </a:t>
            </a:r>
            <a:r>
              <a:rPr lang="en-US" i="1" kern="1200" dirty="0">
                <a:latin typeface="Arial" panose="020B0604020202020204" pitchFamily="34" charset="0"/>
                <a:ea typeface="+mn-ea"/>
                <a:cs typeface="Arial"/>
              </a:rPr>
              <a:t>Cochrane Collaborative Review</a:t>
            </a:r>
            <a:r>
              <a:rPr lang="en-US" i="0" kern="1200" dirty="0">
                <a:latin typeface="Arial" panose="020B0604020202020204" pitchFamily="34" charset="0"/>
                <a:ea typeface="+mn-ea"/>
                <a:cs typeface="Arial"/>
              </a:rPr>
              <a:t>, 2015 publication update. Absolute risk reduction in latest review was 10.7% to 7.6% (NNT 37) for patients after MI and revascularization who received cardiac rehab.</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kern="1200" baseline="30000" dirty="0">
                <a:latin typeface="Arial" panose="020B0604020202020204" pitchFamily="34" charset="0"/>
                <a:ea typeface="+mn-ea"/>
                <a:cs typeface="Arial"/>
              </a:rPr>
              <a:t>3</a:t>
            </a:r>
            <a:r>
              <a:rPr lang="en-US" kern="1200" dirty="0">
                <a:latin typeface="Arial" panose="020B0604020202020204" pitchFamily="34" charset="0"/>
                <a:ea typeface="+mn-ea"/>
                <a:cs typeface="Arial"/>
              </a:rPr>
              <a:t>S. Claiborne Johnston, MD, PhD, “The Economic Case for New Stroke Thrombolytics,” </a:t>
            </a:r>
            <a:r>
              <a:rPr lang="en-US" i="1" kern="1200" dirty="0">
                <a:latin typeface="Arial" panose="020B0604020202020204" pitchFamily="34" charset="0"/>
                <a:ea typeface="+mn-ea"/>
                <a:cs typeface="Arial"/>
              </a:rPr>
              <a:t>Stroke, </a:t>
            </a:r>
            <a:r>
              <a:rPr lang="en-US" kern="1200" dirty="0">
                <a:latin typeface="Arial" panose="020B0604020202020204" pitchFamily="34" charset="0"/>
                <a:ea typeface="+mn-ea"/>
                <a:cs typeface="Arial"/>
              </a:rPr>
              <a:t>October 2010. </a:t>
            </a:r>
          </a:p>
          <a:p>
            <a:r>
              <a:rPr lang="en-US" kern="1200" baseline="30000" dirty="0">
                <a:latin typeface="Arial" panose="020B0604020202020204" pitchFamily="34" charset="0"/>
                <a:ea typeface="+mn-ea"/>
                <a:cs typeface="Arial"/>
              </a:rPr>
              <a:t>4</a:t>
            </a:r>
            <a:r>
              <a:rPr lang="en-US" b="0" i="0" kern="1200" baseline="0" dirty="0">
                <a:solidFill>
                  <a:schemeClr val="tx1"/>
                </a:solidFill>
                <a:effectLst/>
                <a:latin typeface="Arial" panose="020B0604020202020204" pitchFamily="34" charset="0"/>
                <a:ea typeface="+mn-ea"/>
                <a:cs typeface="Arial" panose="020B0604020202020204" pitchFamily="34" charset="0"/>
              </a:rPr>
              <a:t>Kaiser Permanente About, “The Need for Speed: Fast Stroke Treatment Saves Lives,” about.kaiserpermanente.org, February 9, 2018.</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1E594B4-9AE4-4D5F-9DF1-8E799FD70BCC}" type="slidenum">
              <a:rPr lang="en-US" smtClean="0"/>
              <a:pPr>
                <a:defRPr/>
              </a:pPr>
              <a:t>40</a:t>
            </a:fld>
            <a:endParaRPr lang="en-US" dirty="0"/>
          </a:p>
        </p:txBody>
      </p:sp>
    </p:spTree>
    <p:extLst>
      <p:ext uri="{BB962C8B-B14F-4D97-AF65-F5344CB8AC3E}">
        <p14:creationId xmlns:p14="http://schemas.microsoft.com/office/powerpoint/2010/main" val="3738820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9400" y="544513"/>
            <a:ext cx="3759200" cy="2819400"/>
          </a:xfrm>
        </p:spPr>
      </p:sp>
      <p:sp>
        <p:nvSpPr>
          <p:cNvPr id="3" name="Notes Placeholder 2"/>
          <p:cNvSpPr>
            <a:spLocks noGrp="1"/>
          </p:cNvSpPr>
          <p:nvPr>
            <p:ph type="body" idx="1"/>
          </p:nvPr>
        </p:nvSpPr>
        <p:spPr>
          <a:xfrm>
            <a:off x="599873" y="3622043"/>
            <a:ext cx="5486400" cy="4182176"/>
          </a:xfrm>
        </p:spPr>
        <p:txBody>
          <a:bodyPr/>
          <a:lstStyle/>
          <a:p>
            <a:pPr marL="0" lvl="1" defTabSz="904699"/>
            <a:endParaRPr lang="en-US"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01E594B4-9AE4-4D5F-9DF1-8E799FD70BCC}" type="slidenum">
              <a:rPr lang="en-US" smtClean="0"/>
              <a:pPr>
                <a:defRPr/>
              </a:pPr>
              <a:t>5</a:t>
            </a:fld>
            <a:endParaRPr lang="en-US" dirty="0"/>
          </a:p>
        </p:txBody>
      </p:sp>
    </p:spTree>
    <p:extLst>
      <p:ext uri="{BB962C8B-B14F-4D97-AF65-F5344CB8AC3E}">
        <p14:creationId xmlns:p14="http://schemas.microsoft.com/office/powerpoint/2010/main" val="2328992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04699" rtl="0" eaLnBrk="0" fontAlgn="base" latinLnBrk="0" hangingPunct="0">
              <a:lnSpc>
                <a:spcPct val="100000"/>
              </a:lnSpc>
              <a:spcBef>
                <a:spcPct val="30000"/>
              </a:spcBef>
              <a:spcAft>
                <a:spcPct val="0"/>
              </a:spcAft>
              <a:buClrTx/>
              <a:buSzTx/>
              <a:buFontTx/>
              <a:buNone/>
              <a:tabLst/>
              <a:defRPr/>
            </a:pPr>
            <a:r>
              <a:rPr lang="en-US" dirty="0"/>
              <a:t>Health care isn’t just a component of employee compensation. It’s a critical lever in driving improved workforce productivity. </a:t>
            </a:r>
          </a:p>
          <a:p>
            <a:pPr marL="0" marR="0" lvl="1" indent="0" algn="l" defTabSz="904699" rtl="0" eaLnBrk="0" fontAlgn="base" latinLnBrk="0" hangingPunct="0">
              <a:lnSpc>
                <a:spcPct val="100000"/>
              </a:lnSpc>
              <a:spcBef>
                <a:spcPct val="30000"/>
              </a:spcBef>
              <a:spcAft>
                <a:spcPct val="0"/>
              </a:spcAft>
              <a:buClrTx/>
              <a:buSzTx/>
              <a:buFontTx/>
              <a:buNone/>
              <a:tabLst/>
              <a:defRPr/>
            </a:pPr>
            <a:endParaRPr lang="en-US" dirty="0"/>
          </a:p>
          <a:p>
            <a:r>
              <a:rPr lang="en-US" dirty="0"/>
              <a:t>In fact, the biggest health care cost you’ll pay may not be your premium. Some of the biggest health-related costs for employers are: </a:t>
            </a:r>
          </a:p>
          <a:p>
            <a:pPr marL="342900" indent="-342900">
              <a:buFont typeface="Arial" panose="020B0604020202020204" pitchFamily="34" charset="0"/>
              <a:buChar char="•"/>
            </a:pPr>
            <a:r>
              <a:rPr lang="en-US" b="1" dirty="0"/>
              <a:t>Absenteeism ―</a:t>
            </a:r>
            <a:r>
              <a:rPr lang="en-US" dirty="0"/>
              <a:t> missing time due to injury and illness ― costs employers $225 billion annually, an average of $1,685 per employee per year.</a:t>
            </a:r>
            <a:r>
              <a:rPr lang="en-US" baseline="30000" dirty="0"/>
              <a:t>1</a:t>
            </a:r>
            <a:r>
              <a:rPr lang="en-US" dirty="0"/>
              <a:t> Factoring in direct and indirect costs, such as replacement labor and lost productivity, the total cost of health-related absences is 8% to 9% of payroll.</a:t>
            </a:r>
            <a:r>
              <a:rPr lang="en-US" baseline="30000" dirty="0"/>
              <a:t>2</a:t>
            </a:r>
          </a:p>
          <a:p>
            <a:pPr marL="342900" indent="-342900">
              <a:buFont typeface="Arial" panose="020B0604020202020204" pitchFamily="34" charset="0"/>
              <a:buChar char="•"/>
            </a:pPr>
            <a:r>
              <a:rPr lang="en-US" b="1" dirty="0"/>
              <a:t>Presenteeism ―</a:t>
            </a:r>
            <a:r>
              <a:rPr lang="en-US" dirty="0"/>
              <a:t> which accounts for the decreased productivity that results from employees working while sick ― can cost businesses 10 times more than absenteeism. One study found that employees who come to work unhealthy and are not fully productive cost employers $1.5 trillion each year.</a:t>
            </a:r>
            <a:r>
              <a:rPr lang="en-US" baseline="30000" dirty="0"/>
              <a:t>3</a:t>
            </a:r>
            <a:r>
              <a:rPr lang="en-US" dirty="0"/>
              <a:t> </a:t>
            </a:r>
          </a:p>
          <a:p>
            <a:pPr marL="342900" indent="-342900">
              <a:buFont typeface="Arial" panose="020B0604020202020204" pitchFamily="34" charset="0"/>
              <a:buChar char="•"/>
            </a:pPr>
            <a:r>
              <a:rPr lang="en-US" b="1" dirty="0"/>
              <a:t>Disability claims </a:t>
            </a:r>
            <a:r>
              <a:rPr lang="en-US" dirty="0"/>
              <a:t>by employees who are temporarily unable to work due to physical or mental health conditions account for nearly 60% of all worker health care and disability payments in the U.S., totaling about $6.5 billion.</a:t>
            </a:r>
            <a:r>
              <a:rPr lang="en-US" baseline="30000" dirty="0"/>
              <a:t>4</a:t>
            </a:r>
          </a:p>
          <a:p>
            <a:pPr marL="0" indent="0">
              <a:buFont typeface="Arial" panose="020B0604020202020204" pitchFamily="34" charset="0"/>
              <a:buNone/>
            </a:pPr>
            <a:endParaRPr lang="en-US"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kern="1200" baseline="0" dirty="0">
                <a:effectLst/>
              </a:rPr>
              <a:t>________________________________________________</a:t>
            </a:r>
            <a:endParaRPr lang="en-US"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aseline="30000" dirty="0"/>
              <a:t>1</a:t>
            </a:r>
            <a:r>
              <a:rPr lang="en-US" dirty="0"/>
              <a:t>“Workplace Health Promotion,” Centers for Disease Control and Prevention, February 2, 2017, </a:t>
            </a:r>
            <a:r>
              <a:rPr lang="en-US" dirty="0">
                <a:latin typeface="Arial"/>
                <a:cs typeface="Arial"/>
              </a:rPr>
              <a:t>cdc.gov/chronicdisease/resources/publications/aag/workplace-health.htm.</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aseline="30000" dirty="0"/>
              <a:t>2</a:t>
            </a:r>
            <a:r>
              <a:rPr lang="en-US" dirty="0"/>
              <a:t>“Managing the Costs of Occupational and Non-Occupational Absence and Disability,” Mercer (Marsh &amp; McLennan Companies), October 2016, </a:t>
            </a:r>
            <a:r>
              <a:rPr lang="en-US" dirty="0">
                <a:latin typeface="Arial"/>
                <a:cs typeface="Arial"/>
              </a:rPr>
              <a:t>marsh.com/us/insights/research/managing-costs-of-occupational-and-non-occupational-absence-disability.html.</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trike="noStrike" baseline="30000" dirty="0">
                <a:latin typeface="Arial"/>
                <a:cs typeface="Arial"/>
              </a:rPr>
              <a:t>3</a:t>
            </a:r>
            <a:r>
              <a:rPr lang="en-US" dirty="0"/>
              <a:t>“Presenteeism Costs Businesses 10 Times More than Absenteeism,” </a:t>
            </a:r>
            <a:r>
              <a:rPr lang="en-US" i="1" dirty="0"/>
              <a:t>EHS Today, </a:t>
            </a:r>
            <a:r>
              <a:rPr lang="en-US" i="0" dirty="0"/>
              <a:t>March 16, 2016,</a:t>
            </a:r>
            <a:r>
              <a:rPr lang="en-US" dirty="0"/>
              <a:t> ehstoday.com/safety-leadership/presenteeism-costs-business-10-times-more-absenteeism.</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aseline="30000" dirty="0"/>
              <a:t>4</a:t>
            </a:r>
            <a:r>
              <a:rPr lang="en-US" dirty="0"/>
              <a:t>“Temporarily Disabled Workers Account for a Disproportionate Share of Health Care Payments,” </a:t>
            </a:r>
            <a:r>
              <a:rPr lang="en-US" i="1" dirty="0"/>
              <a:t>Health Affairs</a:t>
            </a:r>
            <a:r>
              <a:rPr lang="en-US" i="0" dirty="0"/>
              <a:t>, February 2017, healthaffairs.org/doi/10.1377/hlthaff.2016.1013</a:t>
            </a:r>
            <a:r>
              <a:rPr lang="en-US" dirty="0"/>
              <a:t>. </a:t>
            </a:r>
          </a:p>
          <a:p>
            <a:pPr marL="0" lvl="1" defTabSz="904699"/>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01E594B4-9AE4-4D5F-9DF1-8E799FD70BCC}" type="slidenum">
              <a:rPr lang="en-US" smtClean="0"/>
              <a:pPr>
                <a:defRPr/>
              </a:pPr>
              <a:t>6</a:t>
            </a:fld>
            <a:endParaRPr lang="en-US" dirty="0"/>
          </a:p>
        </p:txBody>
      </p:sp>
    </p:spTree>
    <p:extLst>
      <p:ext uri="{BB962C8B-B14F-4D97-AF65-F5344CB8AC3E}">
        <p14:creationId xmlns:p14="http://schemas.microsoft.com/office/powerpoint/2010/main" val="2568332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9400" y="544513"/>
            <a:ext cx="3759200" cy="2819400"/>
          </a:xfrm>
        </p:spPr>
      </p:sp>
      <p:sp>
        <p:nvSpPr>
          <p:cNvPr id="3" name="Notes Placeholder 2"/>
          <p:cNvSpPr>
            <a:spLocks noGrp="1"/>
          </p:cNvSpPr>
          <p:nvPr>
            <p:ph type="body" idx="1"/>
          </p:nvPr>
        </p:nvSpPr>
        <p:spPr>
          <a:xfrm>
            <a:off x="599873" y="3622043"/>
            <a:ext cx="5486400" cy="4182176"/>
          </a:xfrm>
        </p:spPr>
        <p:txBody>
          <a:bodyPr/>
          <a:lstStyle/>
          <a:p>
            <a:pPr marL="0" indent="0" fontAlgn="auto">
              <a:buFont typeface="Wingdings" charset="2"/>
              <a:buNone/>
            </a:pPr>
            <a:r>
              <a:rPr lang="en-US" sz="1200" dirty="0"/>
              <a:t>When it comes to health conditions, chronic diseases are most likely to negatively affect your employees and your business. Chronic diseases can have a significant impact on your employees’ quality of life. They’re also a primary driver of health care and workforce costs. Chronic conditions like diabetes, heart disease, and depression are strongly linked to both employee absenteeism and presenteeism.</a:t>
            </a:r>
            <a:r>
              <a:rPr lang="en-US" sz="1200" baseline="30000" dirty="0"/>
              <a:t>1</a:t>
            </a:r>
            <a:r>
              <a:rPr lang="en-US" sz="1200" dirty="0"/>
              <a:t> </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Chronic diseases are broadly defined as health conditions that last one year or more and require ongoing medical attention and/or limit activities of daily life.</a:t>
            </a:r>
            <a:r>
              <a:rPr lang="en-US" sz="1200" baseline="30000" dirty="0"/>
              <a:t>2</a:t>
            </a:r>
            <a:r>
              <a:rPr lang="en-US" sz="1200" dirty="0"/>
              <a:t> Common chronic conditions include anxiety, arthritis, asthma, back pain, cancer, cardiovascular disease, depression, diabetes, high cholesterol, hypertension (high blood pressure), insomnia, other mental health conditions, obesity, and tooth decay. </a:t>
            </a:r>
          </a:p>
          <a:p>
            <a:pPr marL="0" indent="0">
              <a:buFont typeface="Arial" panose="020B0604020202020204" pitchFamily="34" charset="0"/>
              <a:buNone/>
            </a:pPr>
            <a:endParaRPr lang="en-US" sz="1200"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baseline="0" dirty="0">
                <a:effectLst/>
                <a:latin typeface="Arial" panose="020B0604020202020204" pitchFamily="34" charset="0"/>
                <a:ea typeface="+mn-ea"/>
                <a:cs typeface="Arial" panose="020B0604020202020204" pitchFamily="34" charset="0"/>
              </a:rPr>
              <a:t>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30000" dirty="0"/>
              <a:t>1</a:t>
            </a:r>
            <a:r>
              <a:rPr lang="en-US" dirty="0"/>
              <a:t>A.M. Fouad et al., </a:t>
            </a:r>
            <a:r>
              <a:rPr lang="en-US" i="1" dirty="0"/>
              <a:t>Journal of Occupational and Environmental Medicine, </a:t>
            </a:r>
            <a:r>
              <a:rPr lang="en-US" i="0" dirty="0"/>
              <a:t>May 2017, insights.ovid.com/pubmed?pmid=28486344.</a:t>
            </a:r>
            <a:endParaRPr lang="en-US" dirty="0"/>
          </a:p>
          <a:p>
            <a:r>
              <a:rPr lang="en-US" sz="1200" baseline="30000" dirty="0"/>
              <a:t>2</a:t>
            </a:r>
            <a:r>
              <a:rPr lang="en-US" sz="1200" baseline="0" dirty="0"/>
              <a:t>Centers for Disease Control and Prevention, National Center for Chronic Disease Prevention and Health Promotion, “About Chronic Diseases,” cdc.gov/chronicdisease/about/index.htm, accessed April 10, 2019. </a:t>
            </a:r>
            <a:r>
              <a:rPr lang="en-US" sz="1200" i="0" baseline="0" dirty="0"/>
              <a:t> </a:t>
            </a:r>
            <a:endParaRPr lang="en-US" sz="1200" baseline="0" dirty="0"/>
          </a:p>
        </p:txBody>
      </p:sp>
      <p:sp>
        <p:nvSpPr>
          <p:cNvPr id="4" name="Slide Number Placeholder 3"/>
          <p:cNvSpPr>
            <a:spLocks noGrp="1"/>
          </p:cNvSpPr>
          <p:nvPr>
            <p:ph type="sldNum" sz="quarter" idx="10"/>
          </p:nvPr>
        </p:nvSpPr>
        <p:spPr/>
        <p:txBody>
          <a:bodyPr/>
          <a:lstStyle/>
          <a:p>
            <a:pPr>
              <a:defRPr/>
            </a:pPr>
            <a:fld id="{01E594B4-9AE4-4D5F-9DF1-8E799FD70BCC}" type="slidenum">
              <a:rPr lang="en-US" smtClean="0"/>
              <a:pPr>
                <a:defRPr/>
              </a:pPr>
              <a:t>7</a:t>
            </a:fld>
            <a:endParaRPr lang="en-US" dirty="0"/>
          </a:p>
        </p:txBody>
      </p:sp>
    </p:spTree>
    <p:extLst>
      <p:ext uri="{BB962C8B-B14F-4D97-AF65-F5344CB8AC3E}">
        <p14:creationId xmlns:p14="http://schemas.microsoft.com/office/powerpoint/2010/main" val="1752137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effectLst/>
                <a:latin typeface="Arial" panose="020B0604020202020204" pitchFamily="34" charset="0"/>
                <a:ea typeface="+mn-ea"/>
                <a:cs typeface="+mn-cs"/>
              </a:rPr>
              <a:t>Chronic diseases like heart disease, cancer, and diabetes are the leading causes of death and disability in the United States.</a:t>
            </a:r>
            <a:r>
              <a:rPr lang="en-US" sz="1200" kern="1200" baseline="30000" dirty="0">
                <a:effectLst/>
                <a:latin typeface="Arial" panose="020B0604020202020204" pitchFamily="34" charset="0"/>
                <a:ea typeface="+mn-ea"/>
                <a:cs typeface="+mn-cs"/>
              </a:rPr>
              <a:t>1 </a:t>
            </a:r>
            <a:r>
              <a:rPr lang="en-US" sz="1200" kern="1200" dirty="0">
                <a:effectLst/>
                <a:latin typeface="Arial" panose="020B0604020202020204" pitchFamily="34" charset="0"/>
                <a:ea typeface="+mn-ea"/>
                <a:cs typeface="+mn-cs"/>
              </a:rPr>
              <a:t>And the number of Americans living with chronic conditions is growing.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effectLst/>
              <a:latin typeface="Arial" panose="020B0604020202020204" pitchFamily="34" charset="0"/>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effectLst/>
                <a:latin typeface="Arial" panose="020B0604020202020204" pitchFamily="34" charset="0"/>
                <a:ea typeface="+mn-ea"/>
                <a:cs typeface="+mn-cs"/>
              </a:rPr>
              <a:t>About 60% of American adults have one chronic disease; 42% have two or more; and 12% have 5 or more.</a:t>
            </a:r>
            <a:r>
              <a:rPr lang="en-US" sz="1200" kern="1200" baseline="30000" dirty="0">
                <a:effectLst/>
                <a:latin typeface="Arial" panose="020B0604020202020204" pitchFamily="34" charset="0"/>
                <a:ea typeface="+mn-ea"/>
                <a:cs typeface="+mn-cs"/>
              </a:rPr>
              <a:t>2</a:t>
            </a:r>
          </a:p>
          <a:p>
            <a:endParaRPr lang="en-US" sz="1200" kern="1200" dirty="0">
              <a:effectLst/>
              <a:latin typeface="Arial" panose="020B0604020202020204" pitchFamily="34" charset="0"/>
              <a:ea typeface="+mn-ea"/>
              <a:cs typeface="+mn-cs"/>
            </a:endParaRPr>
          </a:p>
          <a:p>
            <a:r>
              <a:rPr lang="en-US" sz="1200" kern="1200" dirty="0">
                <a:effectLst/>
                <a:latin typeface="Arial" panose="020B0604020202020204" pitchFamily="34" charset="0"/>
                <a:ea typeface="+mn-ea"/>
                <a:cs typeface="+mn-cs"/>
              </a:rPr>
              <a:t>There are several factors contributing to the increase in chronic condition rates, from higher levels of physical inactivity to a boom in the aging population. But one of the fastest-growing causes is obesity, which is a root cause of many chronic conditions. </a:t>
            </a:r>
          </a:p>
          <a:p>
            <a:endParaRPr lang="en-US" sz="1200" kern="1200" dirty="0">
              <a:effectLst/>
              <a:latin typeface="Arial" panose="020B0604020202020204" pitchFamily="34" charset="0"/>
              <a:ea typeface="+mn-ea"/>
              <a:cs typeface="+mn-cs"/>
            </a:endParaRPr>
          </a:p>
          <a:p>
            <a:r>
              <a:rPr lang="en-US" sz="1200" kern="1200" dirty="0">
                <a:effectLst/>
                <a:latin typeface="Arial" panose="020B0604020202020204" pitchFamily="34" charset="0"/>
                <a:ea typeface="+mn-ea"/>
                <a:cs typeface="+mn-cs"/>
              </a:rPr>
              <a:t>Obesity-related health issues include chronic conditions such as: </a:t>
            </a:r>
          </a:p>
          <a:p>
            <a:pPr marL="171450" indent="-171450">
              <a:buFont typeface="Arial" panose="020B0604020202020204" pitchFamily="34" charset="0"/>
              <a:buChar char="•"/>
            </a:pPr>
            <a:r>
              <a:rPr lang="en-US" sz="1200" kern="1200" dirty="0">
                <a:effectLst/>
                <a:latin typeface="Arial" panose="020B0604020202020204" pitchFamily="34" charset="0"/>
                <a:ea typeface="+mn-ea"/>
                <a:cs typeface="+mn-cs"/>
              </a:rPr>
              <a:t>Diabetes</a:t>
            </a:r>
          </a:p>
          <a:p>
            <a:pPr marL="171450" indent="-171450">
              <a:buFont typeface="Arial" panose="020B0604020202020204" pitchFamily="34" charset="0"/>
              <a:buChar char="•"/>
            </a:pPr>
            <a:r>
              <a:rPr lang="en-US" sz="1200" kern="1200" dirty="0">
                <a:effectLst/>
                <a:latin typeface="Arial" panose="020B0604020202020204" pitchFamily="34" charset="0"/>
                <a:ea typeface="+mn-ea"/>
                <a:cs typeface="+mn-cs"/>
              </a:rPr>
              <a:t>Hypertension</a:t>
            </a:r>
          </a:p>
          <a:p>
            <a:pPr marL="171450" indent="-171450">
              <a:buFont typeface="Arial" panose="020B0604020202020204" pitchFamily="34" charset="0"/>
              <a:buChar char="•"/>
            </a:pPr>
            <a:r>
              <a:rPr lang="en-US" sz="1200" kern="1200" dirty="0">
                <a:effectLst/>
                <a:latin typeface="Arial" panose="020B0604020202020204" pitchFamily="34" charset="0"/>
                <a:ea typeface="+mn-ea"/>
                <a:cs typeface="+mn-cs"/>
              </a:rPr>
              <a:t>Heart disease</a:t>
            </a:r>
          </a:p>
          <a:p>
            <a:pPr marL="171450" indent="-171450">
              <a:buFont typeface="Arial" panose="020B0604020202020204" pitchFamily="34" charset="0"/>
              <a:buChar char="•"/>
            </a:pPr>
            <a:r>
              <a:rPr lang="en-US" sz="1200" kern="1200" dirty="0">
                <a:effectLst/>
                <a:latin typeface="Arial" panose="020B0604020202020204" pitchFamily="34" charset="0"/>
                <a:ea typeface="+mn-ea"/>
                <a:cs typeface="+mn-cs"/>
              </a:rPr>
              <a:t>Arthritis</a:t>
            </a:r>
          </a:p>
          <a:p>
            <a:pPr marL="171450" indent="-171450">
              <a:buFont typeface="Arial" panose="020B0604020202020204" pitchFamily="34" charset="0"/>
              <a:buChar char="•"/>
            </a:pPr>
            <a:r>
              <a:rPr lang="en-US" sz="1200" kern="1200" dirty="0">
                <a:effectLst/>
                <a:latin typeface="Arial" panose="020B0604020202020204" pitchFamily="34" charset="0"/>
                <a:ea typeface="+mn-ea"/>
                <a:cs typeface="+mn-cs"/>
              </a:rPr>
              <a:t>Obesity-related cancer</a:t>
            </a:r>
            <a:r>
              <a:rPr lang="en-US" sz="1200" kern="1200" baseline="30000" dirty="0">
                <a:effectLst/>
                <a:latin typeface="Arial" panose="020B0604020202020204" pitchFamily="34" charset="0"/>
                <a:ea typeface="+mn-ea"/>
                <a:cs typeface="+mn-cs"/>
              </a:rPr>
              <a:t>3 </a:t>
            </a:r>
            <a:r>
              <a:rPr lang="en-US" sz="1200" kern="1200" dirty="0">
                <a:effectLst/>
                <a:latin typeface="Arial" panose="020B0604020202020204" pitchFamily="34" charset="0"/>
                <a:ea typeface="+mn-ea"/>
                <a:cs typeface="+mn-cs"/>
              </a:rPr>
              <a:t> </a:t>
            </a:r>
          </a:p>
          <a:p>
            <a:endParaRPr lang="en-US" sz="1200" kern="1200" baseline="0" dirty="0">
              <a:effectLst/>
              <a:latin typeface="Arial" panose="020B0604020202020204" pitchFamily="34" charset="0"/>
              <a:ea typeface="+mn-ea"/>
              <a:cs typeface="+mn-cs"/>
            </a:endParaRPr>
          </a:p>
          <a:p>
            <a:r>
              <a:rPr lang="en-US" sz="1200" kern="1200" baseline="0" dirty="0">
                <a:effectLst/>
                <a:latin typeface="Arial" panose="020B0604020202020204" pitchFamily="34" charset="0"/>
                <a:ea typeface="+mn-ea"/>
                <a:cs typeface="+mn-cs"/>
              </a:rPr>
              <a:t>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baseline="30000" dirty="0">
                <a:effectLst/>
                <a:latin typeface="Arial" panose="020B0604020202020204" pitchFamily="34" charset="0"/>
                <a:ea typeface="+mn-ea"/>
                <a:cs typeface="Arial" panose="020B0604020202020204" pitchFamily="34" charset="0"/>
              </a:rPr>
              <a:t>1</a:t>
            </a:r>
            <a:r>
              <a:rPr lang="en-US" sz="1200" b="0" i="0" kern="1200" dirty="0">
                <a:effectLst/>
                <a:latin typeface="Arial" panose="020B0604020202020204" pitchFamily="34" charset="0"/>
                <a:ea typeface="+mn-ea"/>
                <a:cs typeface="Arial" panose="020B0604020202020204" pitchFamily="34" charset="0"/>
              </a:rPr>
              <a:t>CDC, cdc.gov/chronicdisease/about/index.htm, accessed April 10, 2019.</a:t>
            </a:r>
            <a:r>
              <a:rPr lang="en-US" sz="1200" dirty="0">
                <a:latin typeface="Arial" panose="020B0604020202020204"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baseline="30000" dirty="0">
                <a:effectLst/>
                <a:latin typeface="Arial" panose="020B0604020202020204" pitchFamily="34" charset="0"/>
                <a:ea typeface="+mn-ea"/>
                <a:cs typeface="+mn-cs"/>
              </a:rPr>
              <a:t>2</a:t>
            </a:r>
            <a:r>
              <a:rPr lang="en-US" sz="1200" b="0" i="0" kern="1200" dirty="0">
                <a:effectLst/>
                <a:latin typeface="Arial" panose="020B0604020202020204" pitchFamily="34" charset="0"/>
                <a:ea typeface="+mn-ea"/>
                <a:cs typeface="Arial" panose="020B0604020202020204" pitchFamily="34" charset="0"/>
              </a:rPr>
              <a:t>Buttorff, Christine, Teague Ruder, and Melissa Bauman, Multiple Chronic Conditions in the United States. Santa Monica, CA: RAND Corporation, 2017, rand.org/pubs/tools/TL221.html.</a:t>
            </a:r>
            <a:r>
              <a:rPr lang="en-US" sz="1200" dirty="0">
                <a:latin typeface="Arial" panose="020B0604020202020204"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30000" dirty="0">
                <a:latin typeface="Arial" panose="020B0604020202020204" pitchFamily="34" charset="0"/>
              </a:rPr>
              <a:t>3</a:t>
            </a:r>
            <a:r>
              <a:rPr lang="en-US" sz="1200" dirty="0">
                <a:latin typeface="Arial" panose="020B0604020202020204" pitchFamily="34" charset="0"/>
              </a:rPr>
              <a:t>The State of Obesity in California, stateofobesity.org/states/ca, accessed April 10, 2019. </a:t>
            </a:r>
            <a:endParaRPr lang="en-US" sz="1200" b="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D09606FF-3296-3D46-97B8-D2FD41DD31BD}" type="slidenum">
              <a:rPr lang="en-US" smtClean="0"/>
              <a:pPr/>
              <a:t>8</a:t>
            </a:fld>
            <a:endParaRPr lang="en-US" dirty="0"/>
          </a:p>
        </p:txBody>
      </p:sp>
    </p:spTree>
    <p:extLst>
      <p:ext uri="{BB962C8B-B14F-4D97-AF65-F5344CB8AC3E}">
        <p14:creationId xmlns:p14="http://schemas.microsoft.com/office/powerpoint/2010/main" val="2043105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9400" y="544513"/>
            <a:ext cx="3759200" cy="2819400"/>
          </a:xfrm>
        </p:spPr>
      </p:sp>
      <p:sp>
        <p:nvSpPr>
          <p:cNvPr id="3" name="Notes Placeholder 2"/>
          <p:cNvSpPr>
            <a:spLocks noGrp="1"/>
          </p:cNvSpPr>
          <p:nvPr>
            <p:ph type="body" idx="1"/>
          </p:nvPr>
        </p:nvSpPr>
        <p:spPr>
          <a:xfrm>
            <a:off x="599873" y="3622043"/>
            <a:ext cx="5486400" cy="4182176"/>
          </a:xfrm>
        </p:spPr>
        <p:txBody>
          <a:bodyPr/>
          <a:lstStyle/>
          <a:p>
            <a:pPr marL="0" marR="0" lvl="1" indent="0" algn="l" defTabSz="904699" rtl="0" eaLnBrk="0" fontAlgn="base" latinLnBrk="0" hangingPunct="0">
              <a:lnSpc>
                <a:spcPct val="100000"/>
              </a:lnSpc>
              <a:spcBef>
                <a:spcPct val="30000"/>
              </a:spcBef>
              <a:spcAft>
                <a:spcPct val="0"/>
              </a:spcAft>
              <a:buClrTx/>
              <a:buSzTx/>
              <a:buFontTx/>
              <a:buNone/>
              <a:tabLst/>
              <a:defRPr/>
            </a:pPr>
            <a:r>
              <a:rPr lang="en-US" sz="1200" kern="1200" dirty="0">
                <a:effectLst/>
                <a:latin typeface="Arial" panose="020B0604020202020204" pitchFamily="34" charset="0"/>
                <a:ea typeface="+mn-ea"/>
                <a:cs typeface="Arial" panose="020B0604020202020204" pitchFamily="34" charset="0"/>
              </a:rPr>
              <a:t>Chronic diseases such as heart disease, high blood pressure, and diabetes have long been cost drivers in the health care industry. Because chronic conditions require complex care, they’re also among the most expensive health problems in the country — accounting for 90% of all U.S. health care costs.</a:t>
            </a:r>
            <a:r>
              <a:rPr lang="en-US" sz="1200" kern="1200" baseline="30000" dirty="0">
                <a:effectLst/>
                <a:latin typeface="Arial" panose="020B0604020202020204" pitchFamily="34" charset="0"/>
                <a:ea typeface="+mn-ea"/>
                <a:cs typeface="Arial" panose="020B0604020202020204" pitchFamily="34" charset="0"/>
              </a:rPr>
              <a:t>1</a:t>
            </a:r>
          </a:p>
          <a:p>
            <a:pPr marL="0" lvl="1" defTabSz="904699"/>
            <a:endParaRPr lang="en-US" sz="1200" kern="1200" dirty="0">
              <a:effectLst/>
              <a:latin typeface="Arial" panose="020B0604020202020204" pitchFamily="34" charset="0"/>
              <a:ea typeface="+mn-ea"/>
              <a:cs typeface="Arial" panose="020B0604020202020204" pitchFamily="34" charset="0"/>
            </a:endParaRPr>
          </a:p>
          <a:p>
            <a:pPr marL="0" lvl="1" defTabSz="904699"/>
            <a:r>
              <a:rPr lang="en-US" sz="1200" dirty="0"/>
              <a:t>And the more chronic conditions an employee has, the more costly the care: </a:t>
            </a:r>
          </a:p>
          <a:p>
            <a:pPr marL="171450" lvl="1" indent="-171450" defTabSz="904699">
              <a:buFont typeface="Arial" panose="020B0604020202020204" pitchFamily="34" charset="0"/>
              <a:buChar char="•"/>
            </a:pPr>
            <a:r>
              <a:rPr lang="en-US" sz="1200" dirty="0">
                <a:latin typeface="Arial" panose="020B0604020202020204" pitchFamily="34" charset="0"/>
                <a:cs typeface="Arial" panose="020B0604020202020204" pitchFamily="34" charset="0"/>
              </a:rPr>
              <a:t>31% of Americans have 1 to 2 chronic conditions ― and account for 23% of total health care spending </a:t>
            </a:r>
          </a:p>
          <a:p>
            <a:pPr marL="171450" lvl="1" indent="-171450" defTabSz="904699">
              <a:buFont typeface="Arial" panose="020B0604020202020204" pitchFamily="34" charset="0"/>
              <a:buChar char="•"/>
            </a:pPr>
            <a:r>
              <a:rPr lang="en-US" sz="1200" dirty="0">
                <a:latin typeface="Arial" panose="020B0604020202020204" pitchFamily="34" charset="0"/>
                <a:cs typeface="Arial" panose="020B0604020202020204" pitchFamily="34" charset="0"/>
              </a:rPr>
              <a:t>16% of Americans have 3 to 4 chronic conditions ― and account for 26% of total health care spending</a:t>
            </a:r>
          </a:p>
          <a:p>
            <a:pPr marL="171450" marR="0" lvl="1" indent="-171450" algn="l" defTabSz="904699"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12% of Americans have 5 or more chronic conditions ― and account for 41% of total health care spending</a:t>
            </a:r>
            <a:r>
              <a:rPr lang="en-US" sz="1200" baseline="30000" dirty="0">
                <a:latin typeface="Arial" panose="020B0604020202020204" pitchFamily="34" charset="0"/>
                <a:cs typeface="Arial" panose="020B0604020202020204" pitchFamily="34" charset="0"/>
              </a:rPr>
              <a:t>2</a:t>
            </a:r>
          </a:p>
          <a:p>
            <a:pPr marL="0" marR="0" lvl="1" indent="0" algn="l" defTabSz="904699"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aseline="30000" dirty="0">
              <a:latin typeface="Arial" panose="020B0604020202020204" pitchFamily="34" charset="0"/>
              <a:cs typeface="Arial" panose="020B0604020202020204" pitchFamily="34" charset="0"/>
            </a:endParaRPr>
          </a:p>
          <a:p>
            <a:pPr marL="0" marR="0" lvl="1" indent="0" algn="l" defTabSz="904699" rtl="0" eaLnBrk="0" fontAlgn="base" latinLnBrk="0" hangingPunct="0">
              <a:lnSpc>
                <a:spcPct val="100000"/>
              </a:lnSpc>
              <a:spcBef>
                <a:spcPct val="30000"/>
              </a:spcBef>
              <a:spcAft>
                <a:spcPct val="0"/>
              </a:spcAft>
              <a:buClrTx/>
              <a:buSzTx/>
              <a:buFontTx/>
              <a:buNone/>
              <a:tabLst/>
              <a:defRPr/>
            </a:pPr>
            <a:r>
              <a:rPr lang="en-US" sz="1200" kern="1200" baseline="0" dirty="0">
                <a:effectLst/>
                <a:latin typeface="Arial" panose="020B0604020202020204" pitchFamily="34" charset="0"/>
                <a:ea typeface="+mn-ea"/>
                <a:cs typeface="Arial" panose="020B0604020202020204" pitchFamily="34" charset="0"/>
              </a:rPr>
              <a:t>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30000" dirty="0">
                <a:latin typeface="Arial" panose="020B0604020202020204" pitchFamily="34" charset="0"/>
              </a:rPr>
              <a:t>1</a:t>
            </a:r>
            <a:r>
              <a:rPr lang="en-US" sz="1200" dirty="0">
                <a:latin typeface="Arial" panose="020B0604020202020204" pitchFamily="34" charset="0"/>
              </a:rPr>
              <a:t>CDC, cdc.gov/chronicdisease/about/costs/index.htm, accessed April 10, 2019. </a:t>
            </a:r>
          </a:p>
          <a:p>
            <a:pPr marL="0" marR="0" lvl="1" indent="0" algn="l" defTabSz="904699" rtl="0" eaLnBrk="0" fontAlgn="base" latinLnBrk="0" hangingPunct="0">
              <a:lnSpc>
                <a:spcPct val="100000"/>
              </a:lnSpc>
              <a:spcBef>
                <a:spcPct val="30000"/>
              </a:spcBef>
              <a:spcAft>
                <a:spcPct val="0"/>
              </a:spcAft>
              <a:buClrTx/>
              <a:buSzTx/>
              <a:buFontTx/>
              <a:buNone/>
              <a:tabLst/>
              <a:defRPr/>
            </a:pPr>
            <a:r>
              <a:rPr lang="en-US" sz="1200" b="0" i="0" kern="1200" baseline="30000" dirty="0">
                <a:effectLst/>
                <a:latin typeface="Arial" panose="020B0604020202020204" pitchFamily="34" charset="0"/>
                <a:ea typeface="+mn-ea"/>
                <a:cs typeface="Arial" panose="020B0604020202020204" pitchFamily="34" charset="0"/>
              </a:rPr>
              <a:t>2</a:t>
            </a:r>
            <a:r>
              <a:rPr lang="en-US" sz="1200" b="0" i="0" kern="1200" dirty="0">
                <a:effectLst/>
                <a:latin typeface="Arial" panose="020B0604020202020204" pitchFamily="34" charset="0"/>
                <a:ea typeface="+mn-ea"/>
                <a:cs typeface="Arial" panose="020B0604020202020204" pitchFamily="34" charset="0"/>
              </a:rPr>
              <a:t>Buttorff, Christine, Teague Ruder, and Melissa Bauman, Multiple Chronic Conditions in the United States. Santa Monica, CA: RAND Corporation, 2017, rand.org/pubs/tools/TL221.html.</a:t>
            </a:r>
            <a:r>
              <a:rPr lang="en-US" sz="1200" dirty="0">
                <a:latin typeface="Arial" panose="020B0604020202020204" pitchFamily="34" charset="0"/>
              </a:rPr>
              <a:t> </a:t>
            </a:r>
          </a:p>
          <a:p>
            <a:pPr marL="0" lvl="1" defTabSz="904699"/>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01E594B4-9AE4-4D5F-9DF1-8E799FD70BCC}" type="slidenum">
              <a:rPr lang="en-US" smtClean="0"/>
              <a:pPr>
                <a:defRPr/>
              </a:pPr>
              <a:t>9</a:t>
            </a:fld>
            <a:endParaRPr lang="en-US" dirty="0"/>
          </a:p>
        </p:txBody>
      </p:sp>
    </p:spTree>
    <p:extLst>
      <p:ext uri="{BB962C8B-B14F-4D97-AF65-F5344CB8AC3E}">
        <p14:creationId xmlns:p14="http://schemas.microsoft.com/office/powerpoint/2010/main" val="32067040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1_Title Slide: 1-deck hea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B7F113F-7027-4A22-8399-974D2CF2990D}"/>
              </a:ext>
              <a:ext uri="{C183D7F6-B498-43B3-948B-1728B52AA6E4}">
                <adec:decorative xmlns:adec="http://schemas.microsoft.com/office/drawing/2017/decorative" val="1"/>
              </a:ext>
            </a:extLst>
          </p:cNvPr>
          <p:cNvSpPr>
            <a:spLocks noGrp="1"/>
          </p:cNvSpPr>
          <p:nvPr>
            <p:ph type="pic" sz="quarter" idx="12"/>
          </p:nvPr>
        </p:nvSpPr>
        <p:spPr>
          <a:xfrm>
            <a:off x="0" y="807328"/>
            <a:ext cx="9144000" cy="4450471"/>
          </a:xfrm>
        </p:spPr>
        <p:txBody>
          <a:bodyPr lIns="365760">
            <a:normAutofit/>
          </a:bodyPr>
          <a:lstStyle>
            <a:lvl1pPr marL="0" indent="0">
              <a:buNone/>
              <a:defRPr sz="1800">
                <a:solidFill>
                  <a:schemeClr val="accent4"/>
                </a:solidFill>
              </a:defRPr>
            </a:lvl1pPr>
          </a:lstStyle>
          <a:p>
            <a:r>
              <a:rPr lang="en-US" dirty="0"/>
              <a:t>Click icon to add picture</a:t>
            </a:r>
          </a:p>
        </p:txBody>
      </p:sp>
      <p:sp>
        <p:nvSpPr>
          <p:cNvPr id="48" name="Title 1">
            <a:extLst>
              <a:ext uri="{FF2B5EF4-FFF2-40B4-BE49-F238E27FC236}">
                <a16:creationId xmlns:a16="http://schemas.microsoft.com/office/drawing/2014/main" id="{D46D2F1B-4B30-4B0B-B939-B13660BB405B}"/>
              </a:ext>
            </a:extLst>
          </p:cNvPr>
          <p:cNvSpPr>
            <a:spLocks noGrp="1"/>
          </p:cNvSpPr>
          <p:nvPr>
            <p:ph type="title" hasCustomPrompt="1"/>
          </p:nvPr>
        </p:nvSpPr>
        <p:spPr>
          <a:xfrm>
            <a:off x="313474" y="5420472"/>
            <a:ext cx="8229600" cy="578085"/>
          </a:xfrm>
        </p:spPr>
        <p:txBody>
          <a:bodyPr vert="horz" lIns="91440" tIns="45720" rIns="91440" bIns="45720" rtlCol="0">
            <a:noAutofit/>
          </a:bodyPr>
          <a:lstStyle>
            <a:lvl1pPr>
              <a:defRPr lang="en-US" baseline="0" dirty="0">
                <a:solidFill>
                  <a:schemeClr val="tx2"/>
                </a:solidFill>
                <a:ea typeface="+mn-ea"/>
              </a:defRPr>
            </a:lvl1pPr>
          </a:lstStyle>
          <a:p>
            <a:pPr marL="0" lvl="0" indent="0">
              <a:spcBef>
                <a:spcPts val="300"/>
              </a:spcBef>
              <a:spcAft>
                <a:spcPts val="900"/>
              </a:spcAft>
              <a:buClr>
                <a:schemeClr val="tx1">
                  <a:lumMod val="25000"/>
                  <a:lumOff val="75000"/>
                </a:schemeClr>
              </a:buClr>
              <a:buFontTx/>
            </a:pPr>
            <a:r>
              <a:rPr lang="en-US" dirty="0"/>
              <a:t>Click here to add title to slide show</a:t>
            </a:r>
          </a:p>
        </p:txBody>
      </p:sp>
      <p:sp>
        <p:nvSpPr>
          <p:cNvPr id="11" name="Text Placeholder 13"/>
          <p:cNvSpPr>
            <a:spLocks noGrp="1"/>
          </p:cNvSpPr>
          <p:nvPr>
            <p:ph type="body" sz="quarter" idx="11" hasCustomPrompt="1"/>
          </p:nvPr>
        </p:nvSpPr>
        <p:spPr>
          <a:xfrm>
            <a:off x="313474" y="5998557"/>
            <a:ext cx="5016622" cy="262793"/>
          </a:xfrm>
        </p:spPr>
        <p:txBody>
          <a:bodyPr>
            <a:normAutofit/>
          </a:bodyPr>
          <a:lstStyle>
            <a:lvl1pPr marL="0" indent="0">
              <a:buFontTx/>
              <a:buNone/>
              <a:defRPr sz="1100" baseline="0">
                <a:solidFill>
                  <a:schemeClr val="accent4"/>
                </a:solidFill>
              </a:defRPr>
            </a:lvl1pPr>
            <a:lvl2pPr marL="274320" indent="0">
              <a:buFontTx/>
              <a:buNone/>
              <a:defRPr/>
            </a:lvl2pPr>
            <a:lvl3pPr marL="548640" indent="0">
              <a:buFontTx/>
              <a:buNone/>
              <a:defRPr/>
            </a:lvl3pPr>
            <a:lvl4pPr marL="850392" indent="0">
              <a:buFontTx/>
              <a:buNone/>
              <a:defRPr/>
            </a:lvl4pPr>
            <a:lvl5pPr marL="1828800" indent="0">
              <a:buFontTx/>
              <a:buNone/>
              <a:defRPr/>
            </a:lvl5pPr>
          </a:lstStyle>
          <a:p>
            <a:pPr lvl="0"/>
            <a:r>
              <a:rPr lang="en-US" dirty="0"/>
              <a:t>Click here to presenter name and title   |   And date</a:t>
            </a:r>
          </a:p>
        </p:txBody>
      </p:sp>
      <p:sp>
        <p:nvSpPr>
          <p:cNvPr id="47" name="TextBox 46">
            <a:extLst>
              <a:ext uri="{FF2B5EF4-FFF2-40B4-BE49-F238E27FC236}">
                <a16:creationId xmlns:a16="http://schemas.microsoft.com/office/drawing/2014/main" id="{4CD7F008-6494-4A12-A608-544F0D92A987}"/>
              </a:ext>
            </a:extLst>
          </p:cNvPr>
          <p:cNvSpPr txBox="1"/>
          <p:nvPr userDrawn="1"/>
        </p:nvSpPr>
        <p:spPr>
          <a:xfrm>
            <a:off x="5730240" y="338974"/>
            <a:ext cx="3006343" cy="246221"/>
          </a:xfrm>
          <a:prstGeom prst="rect">
            <a:avLst/>
          </a:prstGeom>
          <a:noFill/>
        </p:spPr>
        <p:txBody>
          <a:bodyPr wrap="square" rtlCol="0">
            <a:spAutoFit/>
          </a:bodyPr>
          <a:lstStyle/>
          <a:p>
            <a:pPr algn="r"/>
            <a:r>
              <a:rPr lang="en-US" sz="1000" b="1" dirty="0">
                <a:solidFill>
                  <a:schemeClr val="tx2"/>
                </a:solidFill>
                <a:latin typeface="Arial"/>
                <a:cs typeface="Arial"/>
              </a:rPr>
              <a:t>A BETTER WAY </a:t>
            </a:r>
            <a:r>
              <a:rPr lang="en-US" sz="1000" dirty="0">
                <a:solidFill>
                  <a:schemeClr val="accent4"/>
                </a:solidFill>
                <a:latin typeface="Arial"/>
                <a:cs typeface="Arial"/>
              </a:rPr>
              <a:t>TO TAKE CARE OF BUSINESS</a:t>
            </a:r>
          </a:p>
        </p:txBody>
      </p:sp>
      <p:sp>
        <p:nvSpPr>
          <p:cNvPr id="12" name="TextBox 11"/>
          <p:cNvSpPr txBox="1"/>
          <p:nvPr userDrawn="1"/>
        </p:nvSpPr>
        <p:spPr>
          <a:xfrm>
            <a:off x="316055" y="6391883"/>
            <a:ext cx="1834506" cy="276999"/>
          </a:xfrm>
          <a:prstGeom prst="rect">
            <a:avLst/>
          </a:prstGeom>
          <a:noFill/>
        </p:spPr>
        <p:txBody>
          <a:bodyPr wrap="square" rtlCol="0">
            <a:spAutoFit/>
          </a:bodyPr>
          <a:lstStyle/>
          <a:p>
            <a:r>
              <a:rPr lang="en-US" sz="1200" b="1" dirty="0">
                <a:solidFill>
                  <a:srgbClr val="003C71"/>
                </a:solidFill>
                <a:latin typeface="Arial"/>
                <a:cs typeface="Arial"/>
              </a:rPr>
              <a:t>kp.org/choosebetter</a:t>
            </a:r>
          </a:p>
        </p:txBody>
      </p:sp>
      <p:sp>
        <p:nvSpPr>
          <p:cNvPr id="10" name="TextBox 9"/>
          <p:cNvSpPr txBox="1"/>
          <p:nvPr userDrawn="1"/>
        </p:nvSpPr>
        <p:spPr>
          <a:xfrm>
            <a:off x="2539189" y="6436467"/>
            <a:ext cx="3559166" cy="230832"/>
          </a:xfrm>
          <a:prstGeom prst="rect">
            <a:avLst/>
          </a:prstGeom>
          <a:noFill/>
        </p:spPr>
        <p:txBody>
          <a:bodyPr wrap="square" rtlCol="0">
            <a:spAutoFit/>
          </a:bodyPr>
          <a:lstStyle/>
          <a:p>
            <a:r>
              <a:rPr lang="en-US" sz="900" dirty="0">
                <a:solidFill>
                  <a:srgbClr val="646464"/>
                </a:solidFill>
                <a:latin typeface="Arial"/>
                <a:cs typeface="Arial"/>
              </a:rPr>
              <a:t>©2019 Kaiser Foundation Health Plan, Inc. All Rights Reserved. </a:t>
            </a:r>
          </a:p>
        </p:txBody>
      </p:sp>
      <p:pic>
        <p:nvPicPr>
          <p:cNvPr id="5" name="Picture 4" descr="Kaiser Permanente logo">
            <a:extLst>
              <a:ext uri="{FF2B5EF4-FFF2-40B4-BE49-F238E27FC236}">
                <a16:creationId xmlns:a16="http://schemas.microsoft.com/office/drawing/2014/main" id="{45CCAA6A-EDD8-4244-AFDD-7D67EC02B167}"/>
              </a:ext>
            </a:extLst>
          </p:cNvPr>
          <p:cNvPicPr>
            <a:picLocks noChangeAspect="1"/>
          </p:cNvPicPr>
          <p:nvPr userDrawn="1"/>
        </p:nvPicPr>
        <p:blipFill>
          <a:blip r:embed="rId2"/>
          <a:stretch>
            <a:fillRect/>
          </a:stretch>
        </p:blipFill>
        <p:spPr>
          <a:xfrm>
            <a:off x="6749115" y="6378943"/>
            <a:ext cx="1987468" cy="225572"/>
          </a:xfrm>
          <a:prstGeom prst="rect">
            <a:avLst/>
          </a:prstGeom>
        </p:spPr>
      </p:pic>
    </p:spTree>
    <p:extLst>
      <p:ext uri="{BB962C8B-B14F-4D97-AF65-F5344CB8AC3E}">
        <p14:creationId xmlns:p14="http://schemas.microsoft.com/office/powerpoint/2010/main" val="1379866735"/>
      </p:ext>
    </p:extLst>
  </p:cSld>
  <p:clrMapOvr>
    <a:masterClrMapping/>
  </p:clrMapOvr>
  <p:hf hdr="0"/>
  <p:extLst>
    <p:ext uri="{DCECCB84-F9BA-43D5-87BE-67443E8EF086}">
      <p15:sldGuideLst xmlns:p15="http://schemas.microsoft.com/office/powerpoint/2012/main">
        <p15:guide id="1" orient="horz" pos="504">
          <p15:clr>
            <a:srgbClr val="FBAE40"/>
          </p15:clr>
        </p15:guide>
        <p15:guide id="2" pos="2880">
          <p15:clr>
            <a:srgbClr val="FBAE40"/>
          </p15:clr>
        </p15:guide>
        <p15:guide id="3" orient="horz" pos="3312">
          <p15:clr>
            <a:srgbClr val="FBAE40"/>
          </p15:clr>
        </p15:guide>
        <p15:guide id="4" pos="2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ext slide_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782630"/>
            <a:ext cx="8229600" cy="578085"/>
          </a:xfrm>
        </p:spPr>
        <p:txBody>
          <a:bodyPr>
            <a:noAutofit/>
          </a:bodyPr>
          <a:lstStyle>
            <a:lvl1pPr>
              <a:defRPr sz="3000"/>
            </a:lvl1pPr>
          </a:lstStyle>
          <a:p>
            <a:r>
              <a:rPr lang="en-US"/>
              <a:t>Click to edit Master title style</a:t>
            </a:r>
            <a:endParaRPr lang="en-US" dirty="0"/>
          </a:p>
        </p:txBody>
      </p:sp>
      <p:cxnSp>
        <p:nvCxnSpPr>
          <p:cNvPr id="8" name="Straight Connector 7"/>
          <p:cNvCxnSpPr/>
          <p:nvPr/>
        </p:nvCxnSpPr>
        <p:spPr>
          <a:xfrm>
            <a:off x="0" y="623455"/>
            <a:ext cx="9144000" cy="0"/>
          </a:xfrm>
          <a:prstGeom prst="line">
            <a:avLst/>
          </a:prstGeom>
          <a:ln w="63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10"/>
          </p:nvPr>
        </p:nvSpPr>
        <p:spPr>
          <a:xfrm>
            <a:off x="4885355" y="1764146"/>
            <a:ext cx="3851228" cy="4250618"/>
          </a:xfrm>
        </p:spPr>
        <p:txBody>
          <a:bodyPr>
            <a:noAutofit/>
          </a:bodyPr>
          <a:lstStyle>
            <a:lvl1pPr>
              <a:spcAft>
                <a:spcPts val="600"/>
              </a:spcAft>
              <a:defRPr sz="2200"/>
            </a:lvl1pPr>
            <a:lvl2pPr>
              <a:spcBef>
                <a:spcPts val="0"/>
              </a:spcBef>
              <a:spcAft>
                <a:spcPts val="600"/>
              </a:spcAft>
              <a:defRPr sz="1800"/>
            </a:lvl2pPr>
            <a:lvl3pPr>
              <a:spcBef>
                <a:spcPts val="0"/>
              </a:spcBef>
              <a:spcAft>
                <a:spcPts val="300"/>
              </a:spcAft>
              <a:defRPr/>
            </a:lvl3pPr>
            <a:lvl4pPr>
              <a:spcBef>
                <a:spcPts val="0"/>
              </a:spcBef>
              <a:spcAft>
                <a:spcPts val="300"/>
              </a:spcAft>
              <a:defRPr sz="1400"/>
            </a:lvl4pPr>
          </a:lstStyle>
          <a:p>
            <a:pPr lvl="0"/>
            <a:r>
              <a:rPr lang="en-US"/>
              <a:t>Edit Master text styles</a:t>
            </a:r>
          </a:p>
          <a:p>
            <a:pPr lvl="1"/>
            <a:r>
              <a:rPr lang="en-US"/>
              <a:t>Second level</a:t>
            </a:r>
          </a:p>
          <a:p>
            <a:pPr lvl="2"/>
            <a:r>
              <a:rPr lang="en-US"/>
              <a:t>Third level</a:t>
            </a:r>
          </a:p>
          <a:p>
            <a:pPr lvl="3"/>
            <a:r>
              <a:rPr lang="en-US"/>
              <a:t>Fourth level</a:t>
            </a:r>
          </a:p>
        </p:txBody>
      </p:sp>
      <p:sp>
        <p:nvSpPr>
          <p:cNvPr id="5" name="Chart Placeholder 4">
            <a:extLst>
              <a:ext uri="{FF2B5EF4-FFF2-40B4-BE49-F238E27FC236}">
                <a16:creationId xmlns:a16="http://schemas.microsoft.com/office/drawing/2014/main" id="{031CB592-BF6C-4B63-BECA-BBFAA1977FA6}"/>
              </a:ext>
            </a:extLst>
          </p:cNvPr>
          <p:cNvSpPr>
            <a:spLocks noGrp="1"/>
          </p:cNvSpPr>
          <p:nvPr>
            <p:ph type="chart" sz="quarter" idx="14"/>
          </p:nvPr>
        </p:nvSpPr>
        <p:spPr>
          <a:xfrm>
            <a:off x="0" y="1764146"/>
            <a:ext cx="4725988" cy="4250892"/>
          </a:xfrm>
        </p:spPr>
        <p:txBody>
          <a:bodyPr>
            <a:normAutofit/>
          </a:bodyPr>
          <a:lstStyle>
            <a:lvl1pPr marL="0" indent="0">
              <a:buNone/>
              <a:defRPr sz="1800">
                <a:solidFill>
                  <a:schemeClr val="accent4"/>
                </a:solidFill>
              </a:defRPr>
            </a:lvl1pPr>
          </a:lstStyle>
          <a:p>
            <a:r>
              <a:rPr lang="en-US" dirty="0"/>
              <a:t>Click icon to add chart</a:t>
            </a:r>
          </a:p>
        </p:txBody>
      </p:sp>
      <p:sp>
        <p:nvSpPr>
          <p:cNvPr id="3" name="Footer Placeholder 2">
            <a:extLst>
              <a:ext uri="{FF2B5EF4-FFF2-40B4-BE49-F238E27FC236}">
                <a16:creationId xmlns:a16="http://schemas.microsoft.com/office/drawing/2014/main" id="{2202FAA3-E93C-49AD-8250-50653E41C0E4}"/>
              </a:ext>
            </a:extLst>
          </p:cNvPr>
          <p:cNvSpPr>
            <a:spLocks noGrp="1"/>
          </p:cNvSpPr>
          <p:nvPr>
            <p:ph type="ftr" sz="quarter" idx="15"/>
          </p:nvPr>
        </p:nvSpPr>
        <p:spPr/>
        <p:txBody>
          <a:bodyPr/>
          <a:lstStyle/>
          <a:p>
            <a:pPr defTabSz="457200" fontAlgn="auto">
              <a:spcBef>
                <a:spcPts val="300"/>
              </a:spcBef>
              <a:spcAft>
                <a:spcPts val="900"/>
              </a:spcAft>
              <a:buClr>
                <a:schemeClr val="tx1">
                  <a:lumMod val="25000"/>
                  <a:lumOff val="75000"/>
                </a:schemeClr>
              </a:buClr>
              <a:buFont typeface="Wingdings" charset="2"/>
              <a:buNone/>
            </a:pPr>
            <a:r>
              <a:rPr lang="en-US"/>
              <a:t>CLICK HERE TO ADD SLIDESHOW TITLE</a:t>
            </a:r>
          </a:p>
          <a:p>
            <a:pPr defTabSz="457200" fontAlgn="auto">
              <a:spcBef>
                <a:spcPts val="300"/>
              </a:spcBef>
              <a:spcAft>
                <a:spcPts val="900"/>
              </a:spcAft>
              <a:buClr>
                <a:schemeClr val="tx1">
                  <a:lumMod val="25000"/>
                  <a:lumOff val="75000"/>
                </a:schemeClr>
              </a:buClr>
              <a:buFont typeface="Wingdings" charset="2"/>
              <a:buNone/>
            </a:pPr>
            <a:endParaRPr lang="en-US" dirty="0"/>
          </a:p>
        </p:txBody>
      </p:sp>
    </p:spTree>
    <p:extLst>
      <p:ext uri="{BB962C8B-B14F-4D97-AF65-F5344CB8AC3E}">
        <p14:creationId xmlns:p14="http://schemas.microsoft.com/office/powerpoint/2010/main" val="411942893"/>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1_Subject divider slide">
    <p:spTree>
      <p:nvGrpSpPr>
        <p:cNvPr id="1" name=""/>
        <p:cNvGrpSpPr/>
        <p:nvPr/>
      </p:nvGrpSpPr>
      <p:grpSpPr>
        <a:xfrm>
          <a:off x="0" y="0"/>
          <a:ext cx="0" cy="0"/>
          <a:chOff x="0" y="0"/>
          <a:chExt cx="0" cy="0"/>
        </a:xfrm>
      </p:grpSpPr>
      <p:sp>
        <p:nvSpPr>
          <p:cNvPr id="15" name="Rectangle 14">
            <a:extLst>
              <a:ext uri="{C183D7F6-B498-43B3-948B-1728B52AA6E4}">
                <adec:decorative xmlns:adec="http://schemas.microsoft.com/office/drawing/2017/decorative" val="1"/>
              </a:ext>
            </a:extLst>
          </p:cNvPr>
          <p:cNvSpPr/>
          <p:nvPr userDrawn="1"/>
        </p:nvSpPr>
        <p:spPr>
          <a:xfrm>
            <a:off x="1" y="800101"/>
            <a:ext cx="9144001" cy="4457700"/>
          </a:xfrm>
          <a:prstGeom prst="rect">
            <a:avLst/>
          </a:prstGeom>
          <a:solidFill>
            <a:schemeClr val="tx2"/>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a:t>  </a:t>
            </a:r>
          </a:p>
        </p:txBody>
      </p:sp>
      <p:sp>
        <p:nvSpPr>
          <p:cNvPr id="3" name="Title 2">
            <a:extLst>
              <a:ext uri="{FF2B5EF4-FFF2-40B4-BE49-F238E27FC236}">
                <a16:creationId xmlns:a16="http://schemas.microsoft.com/office/drawing/2014/main" id="{A475B5F4-804A-4392-9EFC-7248C0BBDB7D}"/>
              </a:ext>
            </a:extLst>
          </p:cNvPr>
          <p:cNvSpPr>
            <a:spLocks noGrp="1"/>
          </p:cNvSpPr>
          <p:nvPr>
            <p:ph type="title" hasCustomPrompt="1"/>
          </p:nvPr>
        </p:nvSpPr>
        <p:spPr>
          <a:xfrm>
            <a:off x="314909" y="4159374"/>
            <a:ext cx="8229600" cy="578085"/>
          </a:xfrm>
        </p:spPr>
        <p:txBody>
          <a:bodyPr vert="horz" lIns="91440" tIns="45720" rIns="91440" bIns="45720" rtlCol="0">
            <a:normAutofit/>
          </a:bodyPr>
          <a:lstStyle>
            <a:lvl1pPr>
              <a:defRPr lang="en-US" sz="3200" baseline="0" dirty="0">
                <a:solidFill>
                  <a:schemeClr val="bg1"/>
                </a:solidFill>
                <a:ea typeface="+mn-ea"/>
              </a:defRPr>
            </a:lvl1pPr>
          </a:lstStyle>
          <a:p>
            <a:pPr marL="0" lvl="0" indent="0">
              <a:spcBef>
                <a:spcPts val="300"/>
              </a:spcBef>
              <a:spcAft>
                <a:spcPts val="900"/>
              </a:spcAft>
              <a:buClr>
                <a:schemeClr val="tx1">
                  <a:lumMod val="25000"/>
                  <a:lumOff val="75000"/>
                </a:schemeClr>
              </a:buClr>
              <a:buFontTx/>
            </a:pPr>
            <a:r>
              <a:rPr lang="en-US" dirty="0"/>
              <a:t>Click here to add section title</a:t>
            </a:r>
          </a:p>
        </p:txBody>
      </p:sp>
    </p:spTree>
    <p:extLst>
      <p:ext uri="{BB962C8B-B14F-4D97-AF65-F5344CB8AC3E}">
        <p14:creationId xmlns:p14="http://schemas.microsoft.com/office/powerpoint/2010/main" val="1382336571"/>
      </p:ext>
    </p:extLst>
  </p:cSld>
  <p:clrMapOvr>
    <a:masterClrMapping/>
  </p:clrMapOvr>
  <p:hf hdr="0"/>
  <p:extLst>
    <p:ext uri="{DCECCB84-F9BA-43D5-87BE-67443E8EF086}">
      <p15:sldGuideLst xmlns:p15="http://schemas.microsoft.com/office/powerpoint/2012/main">
        <p15:guide id="1" orient="horz" pos="3312" userDrawn="1">
          <p15:clr>
            <a:srgbClr val="FBAE40"/>
          </p15:clr>
        </p15:guide>
        <p15:guide id="2" pos="336" userDrawn="1">
          <p15:clr>
            <a:srgbClr val="FBAE40"/>
          </p15:clr>
        </p15:guide>
        <p15:guide id="3" orient="horz" pos="50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02_Title Slide: 2-deck hea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6FC74F8-36BB-42A9-8700-73188723B66C}"/>
              </a:ext>
              <a:ext uri="{C183D7F6-B498-43B3-948B-1728B52AA6E4}">
                <adec:decorative xmlns:adec="http://schemas.microsoft.com/office/drawing/2017/decorative" val="1"/>
              </a:ext>
            </a:extLst>
          </p:cNvPr>
          <p:cNvSpPr>
            <a:spLocks noGrp="1"/>
          </p:cNvSpPr>
          <p:nvPr>
            <p:ph type="pic" sz="quarter" idx="13"/>
          </p:nvPr>
        </p:nvSpPr>
        <p:spPr>
          <a:xfrm>
            <a:off x="0" y="807328"/>
            <a:ext cx="9144000" cy="3993271"/>
          </a:xfrm>
        </p:spPr>
        <p:txBody>
          <a:bodyPr vert="horz" lIns="365760" tIns="45720" rIns="91440" bIns="45720" rtlCol="0">
            <a:normAutofit/>
          </a:bodyPr>
          <a:lstStyle>
            <a:lvl1pPr marL="0" indent="0">
              <a:buNone/>
              <a:defRPr lang="en-US" sz="1800" dirty="0">
                <a:solidFill>
                  <a:schemeClr val="accent4"/>
                </a:solidFill>
              </a:defRPr>
            </a:lvl1pPr>
          </a:lstStyle>
          <a:p>
            <a:pPr marL="228600" lvl="0" indent="-228600"/>
            <a:r>
              <a:rPr lang="en-US" dirty="0"/>
              <a:t>Click icon to add picture</a:t>
            </a:r>
          </a:p>
        </p:txBody>
      </p:sp>
      <p:sp>
        <p:nvSpPr>
          <p:cNvPr id="2" name="Title 1">
            <a:extLst>
              <a:ext uri="{FF2B5EF4-FFF2-40B4-BE49-F238E27FC236}">
                <a16:creationId xmlns:a16="http://schemas.microsoft.com/office/drawing/2014/main" id="{72B83A6E-86AB-45E2-ADB5-90D1AA844684}"/>
              </a:ext>
            </a:extLst>
          </p:cNvPr>
          <p:cNvSpPr>
            <a:spLocks noGrp="1"/>
          </p:cNvSpPr>
          <p:nvPr>
            <p:ph type="title" hasCustomPrompt="1"/>
          </p:nvPr>
        </p:nvSpPr>
        <p:spPr>
          <a:xfrm>
            <a:off x="293300" y="4940551"/>
            <a:ext cx="8229600" cy="578085"/>
          </a:xfrm>
        </p:spPr>
        <p:txBody>
          <a:bodyPr vert="horz" lIns="91440" tIns="45720" rIns="91440" bIns="45720" rtlCol="0">
            <a:noAutofit/>
          </a:bodyPr>
          <a:lstStyle>
            <a:lvl1pPr>
              <a:defRPr lang="en-US" baseline="0" dirty="0">
                <a:solidFill>
                  <a:schemeClr val="tx2"/>
                </a:solidFill>
                <a:ea typeface="+mn-ea"/>
              </a:defRPr>
            </a:lvl1pPr>
          </a:lstStyle>
          <a:p>
            <a:pPr marL="0" lvl="0" indent="0">
              <a:spcBef>
                <a:spcPts val="300"/>
              </a:spcBef>
              <a:spcAft>
                <a:spcPts val="900"/>
              </a:spcAft>
              <a:buClr>
                <a:schemeClr val="tx1">
                  <a:lumMod val="25000"/>
                  <a:lumOff val="75000"/>
                </a:schemeClr>
              </a:buClr>
              <a:buFontTx/>
            </a:pPr>
            <a:r>
              <a:rPr lang="en-US" dirty="0"/>
              <a:t>Click here to add title to slide show</a:t>
            </a:r>
          </a:p>
        </p:txBody>
      </p:sp>
      <p:sp>
        <p:nvSpPr>
          <p:cNvPr id="10" name="Text Placeholder 13"/>
          <p:cNvSpPr>
            <a:spLocks noGrp="1"/>
          </p:cNvSpPr>
          <p:nvPr>
            <p:ph type="body" sz="quarter" idx="12" hasCustomPrompt="1"/>
          </p:nvPr>
        </p:nvSpPr>
        <p:spPr>
          <a:xfrm>
            <a:off x="313473" y="5528895"/>
            <a:ext cx="8507905" cy="401628"/>
          </a:xfrm>
        </p:spPr>
        <p:txBody>
          <a:bodyPr>
            <a:noAutofit/>
          </a:bodyPr>
          <a:lstStyle>
            <a:lvl1pPr marL="0" indent="0">
              <a:buFontTx/>
              <a:buNone/>
              <a:defRPr sz="2200" b="0" baseline="0">
                <a:solidFill>
                  <a:schemeClr val="tx2"/>
                </a:solidFill>
              </a:defRPr>
            </a:lvl1pPr>
            <a:lvl2pPr marL="274320" indent="0">
              <a:buFontTx/>
              <a:buNone/>
              <a:defRPr/>
            </a:lvl2pPr>
            <a:lvl3pPr marL="548640" indent="0">
              <a:buFontTx/>
              <a:buNone/>
              <a:defRPr/>
            </a:lvl3pPr>
            <a:lvl4pPr marL="850392" indent="0">
              <a:buFontTx/>
              <a:buNone/>
              <a:defRPr/>
            </a:lvl4pPr>
            <a:lvl5pPr marL="1828800" indent="0">
              <a:buFontTx/>
              <a:buNone/>
              <a:defRPr/>
            </a:lvl5pPr>
          </a:lstStyle>
          <a:p>
            <a:pPr lvl="0"/>
            <a:r>
              <a:rPr lang="en-US" dirty="0"/>
              <a:t>Click here to add subtitle to slide show</a:t>
            </a:r>
          </a:p>
        </p:txBody>
      </p:sp>
      <p:sp>
        <p:nvSpPr>
          <p:cNvPr id="15" name="Text Placeholder 13"/>
          <p:cNvSpPr>
            <a:spLocks noGrp="1"/>
          </p:cNvSpPr>
          <p:nvPr>
            <p:ph type="body" sz="quarter" idx="11" hasCustomPrompt="1"/>
          </p:nvPr>
        </p:nvSpPr>
        <p:spPr>
          <a:xfrm>
            <a:off x="313474" y="5998557"/>
            <a:ext cx="5016622" cy="262793"/>
          </a:xfrm>
        </p:spPr>
        <p:txBody>
          <a:bodyPr>
            <a:normAutofit/>
          </a:bodyPr>
          <a:lstStyle>
            <a:lvl1pPr marL="0" indent="0">
              <a:buFontTx/>
              <a:buNone/>
              <a:defRPr sz="1100" baseline="0">
                <a:solidFill>
                  <a:schemeClr val="accent4"/>
                </a:solidFill>
              </a:defRPr>
            </a:lvl1pPr>
            <a:lvl2pPr marL="274320" indent="0">
              <a:buFontTx/>
              <a:buNone/>
              <a:defRPr/>
            </a:lvl2pPr>
            <a:lvl3pPr marL="548640" indent="0">
              <a:buFontTx/>
              <a:buNone/>
              <a:defRPr/>
            </a:lvl3pPr>
            <a:lvl4pPr marL="850392" indent="0">
              <a:buFontTx/>
              <a:buNone/>
              <a:defRPr/>
            </a:lvl4pPr>
            <a:lvl5pPr marL="1828800" indent="0">
              <a:buFontTx/>
              <a:buNone/>
              <a:defRPr/>
            </a:lvl5pPr>
          </a:lstStyle>
          <a:p>
            <a:pPr lvl="0"/>
            <a:r>
              <a:rPr lang="en-US" dirty="0"/>
              <a:t>Click here to presenter name and title   |   And date</a:t>
            </a:r>
          </a:p>
        </p:txBody>
      </p:sp>
      <p:sp>
        <p:nvSpPr>
          <p:cNvPr id="12" name="TextBox 11">
            <a:extLst>
              <a:ext uri="{FF2B5EF4-FFF2-40B4-BE49-F238E27FC236}">
                <a16:creationId xmlns:a16="http://schemas.microsoft.com/office/drawing/2014/main" id="{4735AC0E-2E0E-4142-B125-AF9849E74EE9}"/>
              </a:ext>
            </a:extLst>
          </p:cNvPr>
          <p:cNvSpPr txBox="1"/>
          <p:nvPr userDrawn="1"/>
        </p:nvSpPr>
        <p:spPr>
          <a:xfrm>
            <a:off x="5730240" y="338974"/>
            <a:ext cx="3006343" cy="246221"/>
          </a:xfrm>
          <a:prstGeom prst="rect">
            <a:avLst/>
          </a:prstGeom>
          <a:noFill/>
        </p:spPr>
        <p:txBody>
          <a:bodyPr wrap="square" rtlCol="0">
            <a:spAutoFit/>
          </a:bodyPr>
          <a:lstStyle/>
          <a:p>
            <a:pPr algn="r"/>
            <a:r>
              <a:rPr lang="en-US" sz="1000" b="1" dirty="0">
                <a:solidFill>
                  <a:schemeClr val="tx2"/>
                </a:solidFill>
                <a:latin typeface="Arial"/>
                <a:cs typeface="Arial"/>
              </a:rPr>
              <a:t>A BETTER WAY </a:t>
            </a:r>
            <a:r>
              <a:rPr lang="en-US" sz="1000" dirty="0">
                <a:solidFill>
                  <a:schemeClr val="accent4"/>
                </a:solidFill>
                <a:latin typeface="Arial"/>
                <a:cs typeface="Arial"/>
              </a:rPr>
              <a:t>TO TAKE CARE OF BUSINESS</a:t>
            </a:r>
          </a:p>
        </p:txBody>
      </p:sp>
      <p:sp>
        <p:nvSpPr>
          <p:cNvPr id="9" name="TextBox 8"/>
          <p:cNvSpPr txBox="1"/>
          <p:nvPr/>
        </p:nvSpPr>
        <p:spPr>
          <a:xfrm>
            <a:off x="316055" y="6391883"/>
            <a:ext cx="1834506" cy="276999"/>
          </a:xfrm>
          <a:prstGeom prst="rect">
            <a:avLst/>
          </a:prstGeom>
          <a:noFill/>
        </p:spPr>
        <p:txBody>
          <a:bodyPr wrap="square" rtlCol="0">
            <a:spAutoFit/>
          </a:bodyPr>
          <a:lstStyle/>
          <a:p>
            <a:r>
              <a:rPr lang="en-US" sz="1200" b="1" dirty="0">
                <a:solidFill>
                  <a:srgbClr val="003C71"/>
                </a:solidFill>
                <a:latin typeface="Arial"/>
                <a:cs typeface="Arial"/>
              </a:rPr>
              <a:t>kp.org/choosebetter</a:t>
            </a:r>
          </a:p>
        </p:txBody>
      </p:sp>
      <p:sp>
        <p:nvSpPr>
          <p:cNvPr id="16" name="TextBox 15"/>
          <p:cNvSpPr txBox="1"/>
          <p:nvPr userDrawn="1"/>
        </p:nvSpPr>
        <p:spPr>
          <a:xfrm>
            <a:off x="2539189" y="6436467"/>
            <a:ext cx="3559166" cy="230832"/>
          </a:xfrm>
          <a:prstGeom prst="rect">
            <a:avLst/>
          </a:prstGeom>
          <a:noFill/>
        </p:spPr>
        <p:txBody>
          <a:bodyPr wrap="square" rtlCol="0">
            <a:spAutoFit/>
          </a:bodyPr>
          <a:lstStyle/>
          <a:p>
            <a:r>
              <a:rPr lang="en-US" sz="900" dirty="0">
                <a:solidFill>
                  <a:srgbClr val="646464"/>
                </a:solidFill>
                <a:latin typeface="Arial"/>
                <a:cs typeface="Arial"/>
              </a:rPr>
              <a:t>©2019 Kaiser Foundation Health Plan, Inc. All Rights Reserved. </a:t>
            </a:r>
          </a:p>
        </p:txBody>
      </p:sp>
      <p:pic>
        <p:nvPicPr>
          <p:cNvPr id="11" name="Picture 10" descr="Kaiser Permanente logo">
            <a:extLst>
              <a:ext uri="{FF2B5EF4-FFF2-40B4-BE49-F238E27FC236}">
                <a16:creationId xmlns:a16="http://schemas.microsoft.com/office/drawing/2014/main" id="{DE1E7B3D-9C46-4AE5-A7F3-C91F6C2577A2}"/>
              </a:ext>
            </a:extLst>
          </p:cNvPr>
          <p:cNvPicPr>
            <a:picLocks noChangeAspect="1"/>
          </p:cNvPicPr>
          <p:nvPr userDrawn="1"/>
        </p:nvPicPr>
        <p:blipFill>
          <a:blip r:embed="rId2"/>
          <a:stretch>
            <a:fillRect/>
          </a:stretch>
        </p:blipFill>
        <p:spPr>
          <a:xfrm>
            <a:off x="6749115" y="6378943"/>
            <a:ext cx="1987468" cy="225572"/>
          </a:xfrm>
          <a:prstGeom prst="rect">
            <a:avLst/>
          </a:prstGeom>
        </p:spPr>
      </p:pic>
    </p:spTree>
    <p:extLst>
      <p:ext uri="{BB962C8B-B14F-4D97-AF65-F5344CB8AC3E}">
        <p14:creationId xmlns:p14="http://schemas.microsoft.com/office/powerpoint/2010/main" val="589972329"/>
      </p:ext>
    </p:extLst>
  </p:cSld>
  <p:clrMapOvr>
    <a:masterClrMapping/>
  </p:clrMapOvr>
  <p:hf hdr="0"/>
  <p:extLst>
    <p:ext uri="{DCECCB84-F9BA-43D5-87BE-67443E8EF086}">
      <p15:sldGuideLst xmlns:p15="http://schemas.microsoft.com/office/powerpoint/2012/main">
        <p15:guide id="1" orient="horz" pos="504">
          <p15:clr>
            <a:srgbClr val="FBAE40"/>
          </p15:clr>
        </p15:guide>
        <p15:guide id="2" pos="2880">
          <p15:clr>
            <a:srgbClr val="FBAE40"/>
          </p15:clr>
        </p15:guide>
        <p15:guide id="3" orient="horz" pos="3312">
          <p15:clr>
            <a:srgbClr val="FBAE40"/>
          </p15:clr>
        </p15:guide>
        <p15:guide id="4" orient="horz" pos="302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ex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782630"/>
            <a:ext cx="8229600" cy="578085"/>
          </a:xfrm>
        </p:spPr>
        <p:txBody>
          <a:bodyPr>
            <a:noAutofit/>
          </a:bodyPr>
          <a:lstStyle>
            <a:lvl1pPr>
              <a:defRPr sz="3000"/>
            </a:lvl1pPr>
          </a:lstStyle>
          <a:p>
            <a:r>
              <a:rPr lang="en-US"/>
              <a:t>Click to edit Master title style</a:t>
            </a:r>
            <a:endParaRPr lang="en-US" dirty="0"/>
          </a:p>
        </p:txBody>
      </p:sp>
      <p:cxnSp>
        <p:nvCxnSpPr>
          <p:cNvPr id="8" name="Straight Connector 7">
            <a:extLst>
              <a:ext uri="{C183D7F6-B498-43B3-948B-1728B52AA6E4}">
                <adec:decorative xmlns:adec="http://schemas.microsoft.com/office/drawing/2017/decorative" val="1"/>
              </a:ext>
            </a:extLst>
          </p:cNvPr>
          <p:cNvCxnSpPr/>
          <p:nvPr/>
        </p:nvCxnSpPr>
        <p:spPr>
          <a:xfrm>
            <a:off x="0" y="623455"/>
            <a:ext cx="9144000" cy="0"/>
          </a:xfrm>
          <a:prstGeom prst="line">
            <a:avLst/>
          </a:prstGeom>
          <a:ln w="63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10" hasCustomPrompt="1"/>
          </p:nvPr>
        </p:nvSpPr>
        <p:spPr>
          <a:xfrm>
            <a:off x="527303" y="1399032"/>
            <a:ext cx="4044697" cy="4297680"/>
          </a:xfrm>
        </p:spPr>
        <p:txBody>
          <a:bodyPr>
            <a:noAutofit/>
          </a:bodyPr>
          <a:lstStyle>
            <a:lvl1pPr>
              <a:spcAft>
                <a:spcPts val="600"/>
              </a:spcAft>
              <a:defRPr sz="2200"/>
            </a:lvl1pPr>
            <a:lvl2pPr>
              <a:spcBef>
                <a:spcPts val="0"/>
              </a:spcBef>
              <a:spcAft>
                <a:spcPts val="600"/>
              </a:spcAft>
              <a:defRPr sz="1800"/>
            </a:lvl2pPr>
            <a:lvl3pPr>
              <a:spcBef>
                <a:spcPts val="0"/>
              </a:spcBef>
              <a:spcAft>
                <a:spcPts val="300"/>
              </a:spcAft>
              <a:defRPr/>
            </a:lvl3pPr>
            <a:lvl4pPr>
              <a:spcBef>
                <a:spcPts val="0"/>
              </a:spcBef>
              <a:spcAft>
                <a:spcPts val="300"/>
              </a:spcAft>
              <a:defRPr sz="1400"/>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Footer Placeholder 4">
            <a:extLst>
              <a:ext uri="{FF2B5EF4-FFF2-40B4-BE49-F238E27FC236}">
                <a16:creationId xmlns:a16="http://schemas.microsoft.com/office/drawing/2014/main" id="{53F92CC6-A803-470D-99DF-6C35220B2143}"/>
              </a:ext>
              <a:ext uri="{C183D7F6-B498-43B3-948B-1728B52AA6E4}">
                <adec:decorative xmlns:adec="http://schemas.microsoft.com/office/drawing/2017/decorative" val="1"/>
              </a:ext>
            </a:extLst>
          </p:cNvPr>
          <p:cNvSpPr>
            <a:spLocks noGrp="1"/>
          </p:cNvSpPr>
          <p:nvPr>
            <p:ph type="ftr" sz="quarter" idx="11"/>
          </p:nvPr>
        </p:nvSpPr>
        <p:spPr>
          <a:xfrm>
            <a:off x="457199" y="336111"/>
            <a:ext cx="4882551" cy="365125"/>
          </a:xfrm>
        </p:spPr>
        <p:txBody>
          <a:bodyPr/>
          <a:lstStyle>
            <a:lvl1pPr>
              <a:defRPr/>
            </a:lvl1pPr>
          </a:lstStyle>
          <a:p>
            <a:r>
              <a:rPr lang="en-US" dirty="0"/>
              <a:t>INTEGRATED CHRONIC DISEASE MANAGEMENT FOR SMALL BUSINESSES</a:t>
            </a:r>
          </a:p>
          <a:p>
            <a:pPr defTabSz="457200" fontAlgn="auto">
              <a:spcBef>
                <a:spcPts val="300"/>
              </a:spcBef>
              <a:spcAft>
                <a:spcPts val="900"/>
              </a:spcAft>
              <a:buClr>
                <a:schemeClr val="tx1">
                  <a:lumMod val="25000"/>
                  <a:lumOff val="75000"/>
                </a:schemeClr>
              </a:buClr>
              <a:buFont typeface="Wingdings" charset="2"/>
              <a:buNone/>
            </a:pPr>
            <a:endParaRPr lang="en-US" dirty="0"/>
          </a:p>
        </p:txBody>
      </p:sp>
      <p:sp>
        <p:nvSpPr>
          <p:cNvPr id="6" name="Text Placeholder 18">
            <a:extLst>
              <a:ext uri="{FF2B5EF4-FFF2-40B4-BE49-F238E27FC236}">
                <a16:creationId xmlns:a16="http://schemas.microsoft.com/office/drawing/2014/main" id="{8AA79BA7-5E10-43A3-B55C-44387A13933B}"/>
              </a:ext>
            </a:extLst>
          </p:cNvPr>
          <p:cNvSpPr>
            <a:spLocks noGrp="1"/>
          </p:cNvSpPr>
          <p:nvPr>
            <p:ph type="body" sz="quarter" idx="12" hasCustomPrompt="1"/>
          </p:nvPr>
        </p:nvSpPr>
        <p:spPr>
          <a:xfrm>
            <a:off x="4619625" y="1399032"/>
            <a:ext cx="4044697" cy="4297680"/>
          </a:xfrm>
        </p:spPr>
        <p:txBody>
          <a:bodyPr>
            <a:noAutofit/>
          </a:bodyPr>
          <a:lstStyle>
            <a:lvl1pPr>
              <a:spcAft>
                <a:spcPts val="600"/>
              </a:spcAft>
              <a:defRPr sz="2200"/>
            </a:lvl1pPr>
            <a:lvl2pPr>
              <a:spcBef>
                <a:spcPts val="0"/>
              </a:spcBef>
              <a:spcAft>
                <a:spcPts val="600"/>
              </a:spcAft>
              <a:defRPr sz="1800"/>
            </a:lvl2pPr>
            <a:lvl3pPr>
              <a:spcBef>
                <a:spcPts val="0"/>
              </a:spcBef>
              <a:spcAft>
                <a:spcPts val="300"/>
              </a:spcAft>
              <a:defRPr/>
            </a:lvl3pPr>
            <a:lvl4pPr>
              <a:spcBef>
                <a:spcPts val="0"/>
              </a:spcBef>
              <a:spcAft>
                <a:spcPts val="300"/>
              </a:spcAft>
              <a:defRPr sz="1400"/>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782526299"/>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3_Tex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782630"/>
            <a:ext cx="8229600" cy="578085"/>
          </a:xfrm>
        </p:spPr>
        <p:txBody>
          <a:bodyPr>
            <a:noAutofit/>
          </a:bodyPr>
          <a:lstStyle>
            <a:lvl1pPr>
              <a:defRPr sz="3000"/>
            </a:lvl1pPr>
          </a:lstStyle>
          <a:p>
            <a:r>
              <a:rPr lang="en-US"/>
              <a:t>Click to edit Master title style</a:t>
            </a:r>
            <a:endParaRPr lang="en-US" dirty="0"/>
          </a:p>
        </p:txBody>
      </p:sp>
      <p:cxnSp>
        <p:nvCxnSpPr>
          <p:cNvPr id="8" name="Straight Connector 7">
            <a:extLst>
              <a:ext uri="{C183D7F6-B498-43B3-948B-1728B52AA6E4}">
                <adec:decorative xmlns:adec="http://schemas.microsoft.com/office/drawing/2017/decorative" val="1"/>
              </a:ext>
            </a:extLst>
          </p:cNvPr>
          <p:cNvCxnSpPr/>
          <p:nvPr/>
        </p:nvCxnSpPr>
        <p:spPr>
          <a:xfrm>
            <a:off x="0" y="623455"/>
            <a:ext cx="9144000" cy="0"/>
          </a:xfrm>
          <a:prstGeom prst="line">
            <a:avLst/>
          </a:prstGeom>
          <a:ln w="63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10" hasCustomPrompt="1"/>
          </p:nvPr>
        </p:nvSpPr>
        <p:spPr>
          <a:xfrm>
            <a:off x="527303" y="1399032"/>
            <a:ext cx="8229600" cy="4297680"/>
          </a:xfrm>
        </p:spPr>
        <p:txBody>
          <a:bodyPr>
            <a:noAutofit/>
          </a:bodyPr>
          <a:lstStyle>
            <a:lvl1pPr>
              <a:spcAft>
                <a:spcPts val="600"/>
              </a:spcAft>
              <a:defRPr sz="2200"/>
            </a:lvl1pPr>
            <a:lvl2pPr>
              <a:spcBef>
                <a:spcPts val="0"/>
              </a:spcBef>
              <a:spcAft>
                <a:spcPts val="600"/>
              </a:spcAft>
              <a:defRPr sz="1800"/>
            </a:lvl2pPr>
            <a:lvl3pPr>
              <a:spcBef>
                <a:spcPts val="0"/>
              </a:spcBef>
              <a:spcAft>
                <a:spcPts val="300"/>
              </a:spcAft>
              <a:defRPr/>
            </a:lvl3pPr>
            <a:lvl4pPr>
              <a:spcBef>
                <a:spcPts val="0"/>
              </a:spcBef>
              <a:spcAft>
                <a:spcPts val="300"/>
              </a:spcAft>
              <a:defRPr sz="1400"/>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Footer Placeholder 4">
            <a:extLst>
              <a:ext uri="{FF2B5EF4-FFF2-40B4-BE49-F238E27FC236}">
                <a16:creationId xmlns:a16="http://schemas.microsoft.com/office/drawing/2014/main" id="{53F92CC6-A803-470D-99DF-6C35220B2143}"/>
              </a:ext>
              <a:ext uri="{C183D7F6-B498-43B3-948B-1728B52AA6E4}">
                <adec:decorative xmlns:adec="http://schemas.microsoft.com/office/drawing/2017/decorative" val="1"/>
              </a:ext>
            </a:extLst>
          </p:cNvPr>
          <p:cNvSpPr>
            <a:spLocks noGrp="1"/>
          </p:cNvSpPr>
          <p:nvPr>
            <p:ph type="ftr" sz="quarter" idx="11"/>
          </p:nvPr>
        </p:nvSpPr>
        <p:spPr>
          <a:xfrm>
            <a:off x="457199" y="336111"/>
            <a:ext cx="4882551" cy="365125"/>
          </a:xfrm>
        </p:spPr>
        <p:txBody>
          <a:bodyPr/>
          <a:lstStyle>
            <a:lvl1pPr>
              <a:defRPr/>
            </a:lvl1pPr>
          </a:lstStyle>
          <a:p>
            <a:r>
              <a:rPr lang="en-US" dirty="0"/>
              <a:t>INTEGRATED CHRONIC DISEASE MANAGEMENT FOR SMALL BUSINESSES</a:t>
            </a:r>
          </a:p>
          <a:p>
            <a:pPr defTabSz="457200" fontAlgn="auto">
              <a:spcBef>
                <a:spcPts val="300"/>
              </a:spcBef>
              <a:spcAft>
                <a:spcPts val="900"/>
              </a:spcAft>
              <a:buClr>
                <a:schemeClr val="tx1">
                  <a:lumMod val="25000"/>
                  <a:lumOff val="75000"/>
                </a:schemeClr>
              </a:buClr>
              <a:buFont typeface="Wingdings" charset="2"/>
              <a:buNone/>
            </a:pPr>
            <a:endParaRPr lang="en-US" dirty="0"/>
          </a:p>
        </p:txBody>
      </p:sp>
    </p:spTree>
    <p:extLst>
      <p:ext uri="{BB962C8B-B14F-4D97-AF65-F5344CB8AC3E}">
        <p14:creationId xmlns:p14="http://schemas.microsoft.com/office/powerpoint/2010/main" val="2228974380"/>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ext slide_3 cols of info">
    <p:spTree>
      <p:nvGrpSpPr>
        <p:cNvPr id="1" name=""/>
        <p:cNvGrpSpPr/>
        <p:nvPr/>
      </p:nvGrpSpPr>
      <p:grpSpPr>
        <a:xfrm>
          <a:off x="0" y="0"/>
          <a:ext cx="0" cy="0"/>
          <a:chOff x="0" y="0"/>
          <a:chExt cx="0" cy="0"/>
        </a:xfrm>
      </p:grpSpPr>
      <p:sp>
        <p:nvSpPr>
          <p:cNvPr id="2" name="Title 1"/>
          <p:cNvSpPr>
            <a:spLocks noGrp="1"/>
          </p:cNvSpPr>
          <p:nvPr>
            <p:ph type="title"/>
          </p:nvPr>
        </p:nvSpPr>
        <p:spPr>
          <a:xfrm>
            <a:off x="457200" y="782630"/>
            <a:ext cx="8229600" cy="578085"/>
          </a:xfrm>
        </p:spPr>
        <p:txBody>
          <a:bodyPr>
            <a:noAutofit/>
          </a:bodyPr>
          <a:lstStyle>
            <a:lvl1pPr>
              <a:defRPr sz="3000"/>
            </a:lvl1pPr>
          </a:lstStyle>
          <a:p>
            <a:r>
              <a:rPr lang="en-US" dirty="0"/>
              <a:t>Click to edit Master title style</a:t>
            </a:r>
          </a:p>
        </p:txBody>
      </p:sp>
      <p:cxnSp>
        <p:nvCxnSpPr>
          <p:cNvPr id="8" name="Straight Connector 7"/>
          <p:cNvCxnSpPr/>
          <p:nvPr/>
        </p:nvCxnSpPr>
        <p:spPr>
          <a:xfrm>
            <a:off x="0" y="623455"/>
            <a:ext cx="9144000" cy="0"/>
          </a:xfrm>
          <a:prstGeom prst="line">
            <a:avLst/>
          </a:prstGeom>
          <a:ln w="63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10"/>
          </p:nvPr>
        </p:nvSpPr>
        <p:spPr>
          <a:xfrm>
            <a:off x="527303" y="1399032"/>
            <a:ext cx="8229600" cy="1324917"/>
          </a:xfrm>
        </p:spPr>
        <p:txBody>
          <a:bodyPr>
            <a:noAutofit/>
          </a:bodyPr>
          <a:lstStyle>
            <a:lvl1pPr marL="0" indent="0">
              <a:spcAft>
                <a:spcPts val="600"/>
              </a:spcAft>
              <a:buNone/>
              <a:defRPr sz="2200"/>
            </a:lvl1pPr>
            <a:lvl2pPr>
              <a:spcBef>
                <a:spcPts val="0"/>
              </a:spcBef>
              <a:spcAft>
                <a:spcPts val="600"/>
              </a:spcAft>
              <a:defRPr sz="1800"/>
            </a:lvl2pPr>
            <a:lvl3pPr>
              <a:spcBef>
                <a:spcPts val="0"/>
              </a:spcBef>
              <a:spcAft>
                <a:spcPts val="300"/>
              </a:spcAft>
              <a:defRPr/>
            </a:lvl3pPr>
            <a:lvl4pPr>
              <a:spcBef>
                <a:spcPts val="0"/>
              </a:spcBef>
              <a:spcAft>
                <a:spcPts val="300"/>
              </a:spcAft>
              <a:defRPr sz="1400"/>
            </a:lvl4pPr>
          </a:lstStyle>
          <a:p>
            <a:pPr lvl="0"/>
            <a:r>
              <a:rPr lang="en-US"/>
              <a:t>Edit Master text styles</a:t>
            </a:r>
          </a:p>
          <a:p>
            <a:pPr lvl="1"/>
            <a:r>
              <a:rPr lang="en-US"/>
              <a:t>Second level</a:t>
            </a:r>
          </a:p>
          <a:p>
            <a:pPr lvl="2"/>
            <a:r>
              <a:rPr lang="en-US"/>
              <a:t>Third level</a:t>
            </a:r>
          </a:p>
        </p:txBody>
      </p:sp>
      <p:sp>
        <p:nvSpPr>
          <p:cNvPr id="4" name="Text Placeholder 3">
            <a:extLst>
              <a:ext uri="{FF2B5EF4-FFF2-40B4-BE49-F238E27FC236}">
                <a16:creationId xmlns:a16="http://schemas.microsoft.com/office/drawing/2014/main" id="{2E14287E-2BC2-4404-8B1E-919EE0806833}"/>
              </a:ext>
            </a:extLst>
          </p:cNvPr>
          <p:cNvSpPr>
            <a:spLocks noGrp="1"/>
          </p:cNvSpPr>
          <p:nvPr>
            <p:ph type="body" sz="quarter" idx="14" hasCustomPrompt="1"/>
          </p:nvPr>
        </p:nvSpPr>
        <p:spPr>
          <a:xfrm>
            <a:off x="527049" y="3051208"/>
            <a:ext cx="2350904" cy="683394"/>
          </a:xfrm>
        </p:spPr>
        <p:txBody>
          <a:bodyPr anchor="b">
            <a:normAutofit/>
          </a:bodyPr>
          <a:lstStyle>
            <a:lvl1pPr marL="0" indent="0">
              <a:buNone/>
              <a:defRPr sz="1800">
                <a:solidFill>
                  <a:schemeClr val="accent4"/>
                </a:solidFill>
              </a:defRPr>
            </a:lvl1pPr>
          </a:lstStyle>
          <a:p>
            <a:pPr lvl="0"/>
            <a:r>
              <a:rPr lang="en-US" dirty="0"/>
              <a:t>Heading</a:t>
            </a:r>
          </a:p>
        </p:txBody>
      </p:sp>
      <p:sp>
        <p:nvSpPr>
          <p:cNvPr id="7" name="Text Placeholder 6">
            <a:extLst>
              <a:ext uri="{FF2B5EF4-FFF2-40B4-BE49-F238E27FC236}">
                <a16:creationId xmlns:a16="http://schemas.microsoft.com/office/drawing/2014/main" id="{A2C1C3B2-BFE0-410E-B1A5-506D2C13FBFD}"/>
              </a:ext>
            </a:extLst>
          </p:cNvPr>
          <p:cNvSpPr>
            <a:spLocks noGrp="1"/>
          </p:cNvSpPr>
          <p:nvPr>
            <p:ph type="body" sz="quarter" idx="15" hasCustomPrompt="1"/>
          </p:nvPr>
        </p:nvSpPr>
        <p:spPr>
          <a:xfrm>
            <a:off x="527050" y="3878980"/>
            <a:ext cx="2350904" cy="2117023"/>
          </a:xfrm>
        </p:spPr>
        <p:txBody>
          <a:bodyPr>
            <a:normAutofit/>
          </a:bodyPr>
          <a:lstStyle>
            <a:lvl1pPr marL="0" indent="0">
              <a:buNone/>
              <a:defRPr sz="1600"/>
            </a:lvl1pPr>
          </a:lstStyle>
          <a:p>
            <a:pPr lvl="0"/>
            <a:r>
              <a:rPr lang="en-US" sz="1800" dirty="0"/>
              <a:t>Copy</a:t>
            </a:r>
            <a:endParaRPr lang="en-US" dirty="0"/>
          </a:p>
        </p:txBody>
      </p:sp>
      <p:cxnSp>
        <p:nvCxnSpPr>
          <p:cNvPr id="15" name="Straight Connector 14">
            <a:extLst>
              <a:ext uri="{FF2B5EF4-FFF2-40B4-BE49-F238E27FC236}">
                <a16:creationId xmlns:a16="http://schemas.microsoft.com/office/drawing/2014/main" id="{18A0E753-DD17-437C-B0BE-7188028A1A5B}"/>
              </a:ext>
            </a:extLst>
          </p:cNvPr>
          <p:cNvCxnSpPr/>
          <p:nvPr userDrawn="1"/>
        </p:nvCxnSpPr>
        <p:spPr>
          <a:xfrm>
            <a:off x="527303" y="3744227"/>
            <a:ext cx="2398777"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7" name="Text Placeholder 3">
            <a:extLst>
              <a:ext uri="{FF2B5EF4-FFF2-40B4-BE49-F238E27FC236}">
                <a16:creationId xmlns:a16="http://schemas.microsoft.com/office/drawing/2014/main" id="{D0597D9A-2BCD-4C1D-90D1-78855B96FC30}"/>
              </a:ext>
            </a:extLst>
          </p:cNvPr>
          <p:cNvSpPr>
            <a:spLocks noGrp="1"/>
          </p:cNvSpPr>
          <p:nvPr>
            <p:ph type="body" sz="quarter" idx="16" hasCustomPrompt="1"/>
          </p:nvPr>
        </p:nvSpPr>
        <p:spPr>
          <a:xfrm>
            <a:off x="3379335" y="3051208"/>
            <a:ext cx="2350904" cy="683394"/>
          </a:xfrm>
        </p:spPr>
        <p:txBody>
          <a:bodyPr anchor="b">
            <a:normAutofit/>
          </a:bodyPr>
          <a:lstStyle>
            <a:lvl1pPr marL="0" indent="0">
              <a:buNone/>
              <a:defRPr sz="1800">
                <a:solidFill>
                  <a:schemeClr val="accent4"/>
                </a:solidFill>
              </a:defRPr>
            </a:lvl1pPr>
          </a:lstStyle>
          <a:p>
            <a:pPr lvl="0"/>
            <a:r>
              <a:rPr lang="en-US" dirty="0"/>
              <a:t>Heading</a:t>
            </a:r>
          </a:p>
        </p:txBody>
      </p:sp>
      <p:sp>
        <p:nvSpPr>
          <p:cNvPr id="18" name="Text Placeholder 6">
            <a:extLst>
              <a:ext uri="{FF2B5EF4-FFF2-40B4-BE49-F238E27FC236}">
                <a16:creationId xmlns:a16="http://schemas.microsoft.com/office/drawing/2014/main" id="{FF28D5D2-2F83-4652-93B4-6DB570C76803}"/>
              </a:ext>
            </a:extLst>
          </p:cNvPr>
          <p:cNvSpPr>
            <a:spLocks noGrp="1"/>
          </p:cNvSpPr>
          <p:nvPr>
            <p:ph type="body" sz="quarter" idx="17" hasCustomPrompt="1"/>
          </p:nvPr>
        </p:nvSpPr>
        <p:spPr>
          <a:xfrm>
            <a:off x="3379336" y="3878980"/>
            <a:ext cx="2350904" cy="2117023"/>
          </a:xfrm>
        </p:spPr>
        <p:txBody>
          <a:bodyPr>
            <a:normAutofit/>
          </a:bodyPr>
          <a:lstStyle>
            <a:lvl1pPr marL="0" indent="0">
              <a:buNone/>
              <a:defRPr sz="1600"/>
            </a:lvl1pPr>
          </a:lstStyle>
          <a:p>
            <a:pPr lvl="0"/>
            <a:r>
              <a:rPr lang="en-US" sz="1800" dirty="0"/>
              <a:t>Copy</a:t>
            </a:r>
            <a:endParaRPr lang="en-US" dirty="0"/>
          </a:p>
        </p:txBody>
      </p:sp>
      <p:cxnSp>
        <p:nvCxnSpPr>
          <p:cNvPr id="20" name="Straight Connector 19">
            <a:extLst>
              <a:ext uri="{FF2B5EF4-FFF2-40B4-BE49-F238E27FC236}">
                <a16:creationId xmlns:a16="http://schemas.microsoft.com/office/drawing/2014/main" id="{82F4D751-0FE5-45A8-8D5C-435E7B6FA289}"/>
              </a:ext>
            </a:extLst>
          </p:cNvPr>
          <p:cNvCxnSpPr/>
          <p:nvPr userDrawn="1"/>
        </p:nvCxnSpPr>
        <p:spPr>
          <a:xfrm>
            <a:off x="3379589" y="3744227"/>
            <a:ext cx="2398777"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21" name="Text Placeholder 3">
            <a:extLst>
              <a:ext uri="{FF2B5EF4-FFF2-40B4-BE49-F238E27FC236}">
                <a16:creationId xmlns:a16="http://schemas.microsoft.com/office/drawing/2014/main" id="{1BFB0C98-F899-4F93-BDF4-17B9E69BCCDE}"/>
              </a:ext>
            </a:extLst>
          </p:cNvPr>
          <p:cNvSpPr>
            <a:spLocks noGrp="1"/>
          </p:cNvSpPr>
          <p:nvPr>
            <p:ph type="body" sz="quarter" idx="18" hasCustomPrompt="1"/>
          </p:nvPr>
        </p:nvSpPr>
        <p:spPr>
          <a:xfrm>
            <a:off x="6231621" y="3051208"/>
            <a:ext cx="2350904" cy="683394"/>
          </a:xfrm>
        </p:spPr>
        <p:txBody>
          <a:bodyPr anchor="b">
            <a:normAutofit/>
          </a:bodyPr>
          <a:lstStyle>
            <a:lvl1pPr marL="0" indent="0">
              <a:buNone/>
              <a:defRPr sz="1800">
                <a:solidFill>
                  <a:schemeClr val="accent4"/>
                </a:solidFill>
              </a:defRPr>
            </a:lvl1pPr>
          </a:lstStyle>
          <a:p>
            <a:pPr lvl="0"/>
            <a:r>
              <a:rPr lang="en-US" dirty="0"/>
              <a:t>Heading</a:t>
            </a:r>
          </a:p>
        </p:txBody>
      </p:sp>
      <p:sp>
        <p:nvSpPr>
          <p:cNvPr id="22" name="Text Placeholder 6">
            <a:extLst>
              <a:ext uri="{FF2B5EF4-FFF2-40B4-BE49-F238E27FC236}">
                <a16:creationId xmlns:a16="http://schemas.microsoft.com/office/drawing/2014/main" id="{6DDD0E25-0563-4C57-8E8B-2C4840C0879F}"/>
              </a:ext>
            </a:extLst>
          </p:cNvPr>
          <p:cNvSpPr>
            <a:spLocks noGrp="1"/>
          </p:cNvSpPr>
          <p:nvPr>
            <p:ph type="body" sz="quarter" idx="19" hasCustomPrompt="1"/>
          </p:nvPr>
        </p:nvSpPr>
        <p:spPr>
          <a:xfrm>
            <a:off x="6231622" y="3878980"/>
            <a:ext cx="2350904" cy="2117023"/>
          </a:xfrm>
        </p:spPr>
        <p:txBody>
          <a:bodyPr>
            <a:normAutofit/>
          </a:bodyPr>
          <a:lstStyle>
            <a:lvl1pPr marL="0" indent="0">
              <a:buNone/>
              <a:defRPr sz="1600"/>
            </a:lvl1pPr>
          </a:lstStyle>
          <a:p>
            <a:pPr lvl="0"/>
            <a:r>
              <a:rPr lang="en-US" sz="1800" dirty="0"/>
              <a:t>Copy</a:t>
            </a:r>
            <a:endParaRPr lang="en-US" dirty="0"/>
          </a:p>
        </p:txBody>
      </p:sp>
      <p:cxnSp>
        <p:nvCxnSpPr>
          <p:cNvPr id="23" name="Straight Connector 22">
            <a:extLst>
              <a:ext uri="{FF2B5EF4-FFF2-40B4-BE49-F238E27FC236}">
                <a16:creationId xmlns:a16="http://schemas.microsoft.com/office/drawing/2014/main" id="{62743DCF-062C-4D40-AD62-98FD82CF31B2}"/>
              </a:ext>
            </a:extLst>
          </p:cNvPr>
          <p:cNvCxnSpPr/>
          <p:nvPr userDrawn="1"/>
        </p:nvCxnSpPr>
        <p:spPr>
          <a:xfrm>
            <a:off x="6231875" y="3744227"/>
            <a:ext cx="2398777"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5" name="Footer Placeholder 4">
            <a:extLst>
              <a:ext uri="{FF2B5EF4-FFF2-40B4-BE49-F238E27FC236}">
                <a16:creationId xmlns:a16="http://schemas.microsoft.com/office/drawing/2014/main" id="{F1440DF6-44EB-4B3C-B5C0-92285D7380BF}"/>
              </a:ext>
            </a:extLst>
          </p:cNvPr>
          <p:cNvSpPr>
            <a:spLocks noGrp="1"/>
          </p:cNvSpPr>
          <p:nvPr>
            <p:ph type="ftr" sz="quarter" idx="20"/>
          </p:nvPr>
        </p:nvSpPr>
        <p:spPr/>
        <p:txBody>
          <a:bodyPr/>
          <a:lstStyle/>
          <a:p>
            <a:pPr defTabSz="457200" fontAlgn="auto">
              <a:spcBef>
                <a:spcPts val="300"/>
              </a:spcBef>
              <a:spcAft>
                <a:spcPts val="900"/>
              </a:spcAft>
              <a:buClr>
                <a:schemeClr val="tx1">
                  <a:lumMod val="25000"/>
                  <a:lumOff val="75000"/>
                </a:schemeClr>
              </a:buClr>
              <a:buFont typeface="Wingdings" charset="2"/>
              <a:buNone/>
            </a:pPr>
            <a:r>
              <a:rPr lang="en-US"/>
              <a:t>CLICK HERE TO ADD SLIDESHOW TITLE</a:t>
            </a:r>
          </a:p>
          <a:p>
            <a:pPr defTabSz="457200" fontAlgn="auto">
              <a:spcBef>
                <a:spcPts val="300"/>
              </a:spcBef>
              <a:spcAft>
                <a:spcPts val="900"/>
              </a:spcAft>
              <a:buClr>
                <a:schemeClr val="tx1">
                  <a:lumMod val="25000"/>
                  <a:lumOff val="75000"/>
                </a:schemeClr>
              </a:buClr>
              <a:buFont typeface="Wingdings" charset="2"/>
              <a:buNone/>
            </a:pPr>
            <a:endParaRPr lang="en-US" dirty="0"/>
          </a:p>
        </p:txBody>
      </p:sp>
    </p:spTree>
    <p:extLst>
      <p:ext uri="{BB962C8B-B14F-4D97-AF65-F5344CB8AC3E}">
        <p14:creationId xmlns:p14="http://schemas.microsoft.com/office/powerpoint/2010/main" val="1999620573"/>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ext slide_Photo lef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000"/>
            </a:lvl1pPr>
          </a:lstStyle>
          <a:p>
            <a:r>
              <a:rPr lang="en-US"/>
              <a:t>Click to edit Master title style</a:t>
            </a:r>
            <a:endParaRPr lang="en-US" dirty="0"/>
          </a:p>
        </p:txBody>
      </p:sp>
      <p:cxnSp>
        <p:nvCxnSpPr>
          <p:cNvPr id="8" name="Straight Connector 7"/>
          <p:cNvCxnSpPr/>
          <p:nvPr/>
        </p:nvCxnSpPr>
        <p:spPr>
          <a:xfrm>
            <a:off x="0" y="623455"/>
            <a:ext cx="9144000" cy="0"/>
          </a:xfrm>
          <a:prstGeom prst="line">
            <a:avLst/>
          </a:prstGeom>
          <a:ln w="63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10"/>
          </p:nvPr>
        </p:nvSpPr>
        <p:spPr>
          <a:xfrm>
            <a:off x="4885355" y="1764146"/>
            <a:ext cx="3851228" cy="4250618"/>
          </a:xfrm>
        </p:spPr>
        <p:txBody>
          <a:bodyPr>
            <a:noAutofit/>
          </a:bodyPr>
          <a:lstStyle>
            <a:lvl1pPr>
              <a:spcAft>
                <a:spcPts val="600"/>
              </a:spcAft>
              <a:defRPr sz="2200"/>
            </a:lvl1pPr>
            <a:lvl2pPr>
              <a:spcBef>
                <a:spcPts val="0"/>
              </a:spcBef>
              <a:spcAft>
                <a:spcPts val="600"/>
              </a:spcAft>
              <a:defRPr sz="1800"/>
            </a:lvl2pPr>
            <a:lvl3pPr>
              <a:spcBef>
                <a:spcPts val="0"/>
              </a:spcBef>
              <a:spcAft>
                <a:spcPts val="300"/>
              </a:spcAft>
              <a:defRPr/>
            </a:lvl3pPr>
            <a:lvl4pPr>
              <a:spcBef>
                <a:spcPts val="0"/>
              </a:spcBef>
              <a:spcAft>
                <a:spcPts val="300"/>
              </a:spcAft>
              <a:defRPr sz="1400"/>
            </a:lvl4pPr>
          </a:lstStyle>
          <a:p>
            <a:pPr lvl="0"/>
            <a:r>
              <a:rPr lang="en-US"/>
              <a:t>Edit Master text styles</a:t>
            </a:r>
          </a:p>
          <a:p>
            <a:pPr lvl="1"/>
            <a:r>
              <a:rPr lang="en-US"/>
              <a:t>Second level</a:t>
            </a:r>
          </a:p>
          <a:p>
            <a:pPr lvl="2"/>
            <a:r>
              <a:rPr lang="en-US"/>
              <a:t>Third level</a:t>
            </a:r>
          </a:p>
          <a:p>
            <a:pPr lvl="3"/>
            <a:r>
              <a:rPr lang="en-US"/>
              <a:t>Fourth level</a:t>
            </a:r>
          </a:p>
        </p:txBody>
      </p:sp>
      <p:sp>
        <p:nvSpPr>
          <p:cNvPr id="4" name="Picture Placeholder 3">
            <a:extLst>
              <a:ext uri="{FF2B5EF4-FFF2-40B4-BE49-F238E27FC236}">
                <a16:creationId xmlns:a16="http://schemas.microsoft.com/office/drawing/2014/main" id="{6E169050-14E9-47AA-9534-A96955CCE4F9}"/>
              </a:ext>
            </a:extLst>
          </p:cNvPr>
          <p:cNvSpPr>
            <a:spLocks noGrp="1"/>
          </p:cNvSpPr>
          <p:nvPr>
            <p:ph type="pic" sz="quarter" idx="14"/>
          </p:nvPr>
        </p:nvSpPr>
        <p:spPr>
          <a:xfrm>
            <a:off x="0" y="1764146"/>
            <a:ext cx="4765675" cy="4250618"/>
          </a:xfrm>
        </p:spPr>
        <p:txBody>
          <a:bodyPr>
            <a:normAutofit/>
          </a:bodyPr>
          <a:lstStyle>
            <a:lvl1pPr marL="0" indent="0">
              <a:buNone/>
              <a:defRPr sz="1800">
                <a:solidFill>
                  <a:schemeClr val="accent4"/>
                </a:solidFill>
              </a:defRPr>
            </a:lvl1pPr>
          </a:lstStyle>
          <a:p>
            <a:r>
              <a:rPr lang="en-US" dirty="0"/>
              <a:t>Click icon to add picture</a:t>
            </a:r>
          </a:p>
        </p:txBody>
      </p:sp>
      <p:sp>
        <p:nvSpPr>
          <p:cNvPr id="3" name="Footer Placeholder 2">
            <a:extLst>
              <a:ext uri="{FF2B5EF4-FFF2-40B4-BE49-F238E27FC236}">
                <a16:creationId xmlns:a16="http://schemas.microsoft.com/office/drawing/2014/main" id="{3BA10AA3-CCCE-4FF4-828C-D0759CE8D9F3}"/>
              </a:ext>
            </a:extLst>
          </p:cNvPr>
          <p:cNvSpPr>
            <a:spLocks noGrp="1"/>
          </p:cNvSpPr>
          <p:nvPr>
            <p:ph type="ftr" sz="quarter" idx="15"/>
          </p:nvPr>
        </p:nvSpPr>
        <p:spPr/>
        <p:txBody>
          <a:bodyPr/>
          <a:lstStyle/>
          <a:p>
            <a:pPr defTabSz="457200" fontAlgn="auto">
              <a:spcBef>
                <a:spcPts val="300"/>
              </a:spcBef>
              <a:spcAft>
                <a:spcPts val="900"/>
              </a:spcAft>
              <a:buClr>
                <a:schemeClr val="tx1">
                  <a:lumMod val="25000"/>
                  <a:lumOff val="75000"/>
                </a:schemeClr>
              </a:buClr>
              <a:buFont typeface="Wingdings" charset="2"/>
              <a:buNone/>
            </a:pPr>
            <a:r>
              <a:rPr lang="en-US"/>
              <a:t>CLICK HERE TO ADD SLIDESHOW TITLE</a:t>
            </a:r>
          </a:p>
          <a:p>
            <a:pPr defTabSz="457200" fontAlgn="auto">
              <a:spcBef>
                <a:spcPts val="300"/>
              </a:spcBef>
              <a:spcAft>
                <a:spcPts val="900"/>
              </a:spcAft>
              <a:buClr>
                <a:schemeClr val="tx1">
                  <a:lumMod val="25000"/>
                  <a:lumOff val="75000"/>
                </a:schemeClr>
              </a:buClr>
              <a:buFont typeface="Wingdings" charset="2"/>
              <a:buNone/>
            </a:pPr>
            <a:endParaRPr lang="en-US" dirty="0"/>
          </a:p>
        </p:txBody>
      </p:sp>
    </p:spTree>
    <p:extLst>
      <p:ext uri="{BB962C8B-B14F-4D97-AF65-F5344CB8AC3E}">
        <p14:creationId xmlns:p14="http://schemas.microsoft.com/office/powerpoint/2010/main" val="3450508578"/>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ext slide_Photo right">
    <p:spTree>
      <p:nvGrpSpPr>
        <p:cNvPr id="1" name=""/>
        <p:cNvGrpSpPr/>
        <p:nvPr/>
      </p:nvGrpSpPr>
      <p:grpSpPr>
        <a:xfrm>
          <a:off x="0" y="0"/>
          <a:ext cx="0" cy="0"/>
          <a:chOff x="0" y="0"/>
          <a:chExt cx="0" cy="0"/>
        </a:xfrm>
      </p:grpSpPr>
      <p:sp>
        <p:nvSpPr>
          <p:cNvPr id="2" name="Title 1"/>
          <p:cNvSpPr>
            <a:spLocks noGrp="1"/>
          </p:cNvSpPr>
          <p:nvPr>
            <p:ph type="title"/>
          </p:nvPr>
        </p:nvSpPr>
        <p:spPr>
          <a:xfrm>
            <a:off x="457200" y="782630"/>
            <a:ext cx="8229600" cy="578085"/>
          </a:xfrm>
        </p:spPr>
        <p:txBody>
          <a:bodyPr>
            <a:noAutofit/>
          </a:bodyPr>
          <a:lstStyle>
            <a:lvl1pPr>
              <a:defRPr sz="3000"/>
            </a:lvl1pPr>
          </a:lstStyle>
          <a:p>
            <a:r>
              <a:rPr lang="en-US" dirty="0"/>
              <a:t>Click to edit Master title style</a:t>
            </a:r>
          </a:p>
        </p:txBody>
      </p:sp>
      <p:cxnSp>
        <p:nvCxnSpPr>
          <p:cNvPr id="8" name="Straight Connector 7"/>
          <p:cNvCxnSpPr/>
          <p:nvPr/>
        </p:nvCxnSpPr>
        <p:spPr>
          <a:xfrm>
            <a:off x="0" y="623455"/>
            <a:ext cx="9144000" cy="0"/>
          </a:xfrm>
          <a:prstGeom prst="line">
            <a:avLst/>
          </a:prstGeom>
          <a:ln w="63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10"/>
          </p:nvPr>
        </p:nvSpPr>
        <p:spPr>
          <a:xfrm>
            <a:off x="442654" y="1764146"/>
            <a:ext cx="3851228" cy="4250618"/>
          </a:xfrm>
        </p:spPr>
        <p:txBody>
          <a:bodyPr>
            <a:noAutofit/>
          </a:bodyPr>
          <a:lstStyle>
            <a:lvl1pPr>
              <a:spcAft>
                <a:spcPts val="600"/>
              </a:spcAft>
              <a:defRPr sz="2200"/>
            </a:lvl1pPr>
            <a:lvl2pPr>
              <a:spcBef>
                <a:spcPts val="0"/>
              </a:spcBef>
              <a:spcAft>
                <a:spcPts val="600"/>
              </a:spcAft>
              <a:defRPr sz="1800"/>
            </a:lvl2pPr>
            <a:lvl3pPr>
              <a:spcBef>
                <a:spcPts val="0"/>
              </a:spcBef>
              <a:spcAft>
                <a:spcPts val="300"/>
              </a:spcAft>
              <a:defRPr/>
            </a:lvl3pPr>
            <a:lvl4pPr>
              <a:spcBef>
                <a:spcPts val="0"/>
              </a:spcBef>
              <a:spcAft>
                <a:spcPts val="300"/>
              </a:spcAft>
              <a:defRPr sz="1400"/>
            </a:lvl4pPr>
          </a:lstStyle>
          <a:p>
            <a:pPr lvl="0"/>
            <a:r>
              <a:rPr lang="en-US"/>
              <a:t>Edit Master text styles</a:t>
            </a:r>
          </a:p>
          <a:p>
            <a:pPr lvl="1"/>
            <a:r>
              <a:rPr lang="en-US"/>
              <a:t>Second level</a:t>
            </a:r>
          </a:p>
          <a:p>
            <a:pPr lvl="2"/>
            <a:r>
              <a:rPr lang="en-US"/>
              <a:t>Third level</a:t>
            </a:r>
          </a:p>
          <a:p>
            <a:pPr lvl="3"/>
            <a:r>
              <a:rPr lang="en-US"/>
              <a:t>Fourth level</a:t>
            </a:r>
          </a:p>
        </p:txBody>
      </p:sp>
      <p:sp>
        <p:nvSpPr>
          <p:cNvPr id="4" name="Picture Placeholder 3">
            <a:extLst>
              <a:ext uri="{FF2B5EF4-FFF2-40B4-BE49-F238E27FC236}">
                <a16:creationId xmlns:a16="http://schemas.microsoft.com/office/drawing/2014/main" id="{6E169050-14E9-47AA-9534-A96955CCE4F9}"/>
              </a:ext>
            </a:extLst>
          </p:cNvPr>
          <p:cNvSpPr>
            <a:spLocks noGrp="1"/>
          </p:cNvSpPr>
          <p:nvPr>
            <p:ph type="pic" sz="quarter" idx="14"/>
          </p:nvPr>
        </p:nvSpPr>
        <p:spPr>
          <a:xfrm>
            <a:off x="4378325" y="1764146"/>
            <a:ext cx="4765675" cy="4250618"/>
          </a:xfrm>
        </p:spPr>
        <p:txBody>
          <a:bodyPr>
            <a:normAutofit/>
          </a:bodyPr>
          <a:lstStyle>
            <a:lvl1pPr marL="0" indent="0">
              <a:buNone/>
              <a:defRPr sz="1800">
                <a:solidFill>
                  <a:schemeClr val="accent4"/>
                </a:solidFill>
              </a:defRPr>
            </a:lvl1pPr>
          </a:lstStyle>
          <a:p>
            <a:r>
              <a:rPr lang="en-US" dirty="0"/>
              <a:t>Click icon to add picture</a:t>
            </a:r>
          </a:p>
        </p:txBody>
      </p:sp>
      <p:sp>
        <p:nvSpPr>
          <p:cNvPr id="3" name="Footer Placeholder 2">
            <a:extLst>
              <a:ext uri="{FF2B5EF4-FFF2-40B4-BE49-F238E27FC236}">
                <a16:creationId xmlns:a16="http://schemas.microsoft.com/office/drawing/2014/main" id="{0E90AC08-9F6A-4B47-882D-CC566D8FC0E8}"/>
              </a:ext>
            </a:extLst>
          </p:cNvPr>
          <p:cNvSpPr>
            <a:spLocks noGrp="1"/>
          </p:cNvSpPr>
          <p:nvPr>
            <p:ph type="ftr" sz="quarter" idx="15"/>
          </p:nvPr>
        </p:nvSpPr>
        <p:spPr/>
        <p:txBody>
          <a:bodyPr/>
          <a:lstStyle/>
          <a:p>
            <a:pPr defTabSz="457200" fontAlgn="auto">
              <a:spcBef>
                <a:spcPts val="300"/>
              </a:spcBef>
              <a:spcAft>
                <a:spcPts val="900"/>
              </a:spcAft>
              <a:buClr>
                <a:schemeClr val="tx1">
                  <a:lumMod val="25000"/>
                  <a:lumOff val="75000"/>
                </a:schemeClr>
              </a:buClr>
              <a:buFont typeface="Wingdings" charset="2"/>
              <a:buNone/>
            </a:pPr>
            <a:r>
              <a:rPr lang="en-US"/>
              <a:t>CLICK HERE TO ADD SLIDESHOW TITLE</a:t>
            </a:r>
          </a:p>
          <a:p>
            <a:pPr defTabSz="457200" fontAlgn="auto">
              <a:spcBef>
                <a:spcPts val="300"/>
              </a:spcBef>
              <a:spcAft>
                <a:spcPts val="900"/>
              </a:spcAft>
              <a:buClr>
                <a:schemeClr val="tx1">
                  <a:lumMod val="25000"/>
                  <a:lumOff val="75000"/>
                </a:schemeClr>
              </a:buClr>
              <a:buFont typeface="Wingdings" charset="2"/>
              <a:buNone/>
            </a:pPr>
            <a:endParaRPr lang="en-US" dirty="0"/>
          </a:p>
        </p:txBody>
      </p:sp>
    </p:spTree>
    <p:extLst>
      <p:ext uri="{BB962C8B-B14F-4D97-AF65-F5344CB8AC3E}">
        <p14:creationId xmlns:p14="http://schemas.microsoft.com/office/powerpoint/2010/main" val="3493000281"/>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ext slide_Photo_color text box">
    <p:spTree>
      <p:nvGrpSpPr>
        <p:cNvPr id="1" name=""/>
        <p:cNvGrpSpPr/>
        <p:nvPr/>
      </p:nvGrpSpPr>
      <p:grpSpPr>
        <a:xfrm>
          <a:off x="0" y="0"/>
          <a:ext cx="0" cy="0"/>
          <a:chOff x="0" y="0"/>
          <a:chExt cx="0" cy="0"/>
        </a:xfrm>
      </p:grpSpPr>
      <p:sp>
        <p:nvSpPr>
          <p:cNvPr id="2" name="Title 1"/>
          <p:cNvSpPr>
            <a:spLocks noGrp="1"/>
          </p:cNvSpPr>
          <p:nvPr>
            <p:ph type="title"/>
          </p:nvPr>
        </p:nvSpPr>
        <p:spPr>
          <a:xfrm>
            <a:off x="457200" y="782630"/>
            <a:ext cx="8229600" cy="578085"/>
          </a:xfrm>
        </p:spPr>
        <p:txBody>
          <a:bodyPr>
            <a:noAutofit/>
          </a:bodyPr>
          <a:lstStyle>
            <a:lvl1pPr>
              <a:defRPr sz="3000"/>
            </a:lvl1pPr>
          </a:lstStyle>
          <a:p>
            <a:r>
              <a:rPr lang="en-US"/>
              <a:t>Click to edit Master title style</a:t>
            </a:r>
            <a:endParaRPr lang="en-US" dirty="0"/>
          </a:p>
        </p:txBody>
      </p:sp>
      <p:cxnSp>
        <p:nvCxnSpPr>
          <p:cNvPr id="8" name="Straight Connector 7"/>
          <p:cNvCxnSpPr/>
          <p:nvPr/>
        </p:nvCxnSpPr>
        <p:spPr>
          <a:xfrm>
            <a:off x="0" y="623455"/>
            <a:ext cx="9144000" cy="0"/>
          </a:xfrm>
          <a:prstGeom prst="line">
            <a:avLst/>
          </a:prstGeom>
          <a:ln w="63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10"/>
          </p:nvPr>
        </p:nvSpPr>
        <p:spPr>
          <a:xfrm>
            <a:off x="4885354" y="1764146"/>
            <a:ext cx="4258645" cy="4250618"/>
          </a:xfrm>
          <a:solidFill>
            <a:schemeClr val="accent6">
              <a:lumMod val="20000"/>
              <a:lumOff val="80000"/>
            </a:schemeClr>
          </a:solidFill>
        </p:spPr>
        <p:txBody>
          <a:bodyPr lIns="182880" tIns="274320" rIns="548640" bIns="274320">
            <a:noAutofit/>
          </a:bodyPr>
          <a:lstStyle>
            <a:lvl1pPr>
              <a:spcAft>
                <a:spcPts val="600"/>
              </a:spcAft>
              <a:buClr>
                <a:schemeClr val="accent4"/>
              </a:buClr>
              <a:defRPr sz="2200">
                <a:solidFill>
                  <a:schemeClr val="tx2"/>
                </a:solidFill>
              </a:defRPr>
            </a:lvl1pPr>
            <a:lvl2pPr>
              <a:spcBef>
                <a:spcPts val="0"/>
              </a:spcBef>
              <a:spcAft>
                <a:spcPts val="600"/>
              </a:spcAft>
              <a:buClr>
                <a:schemeClr val="accent4"/>
              </a:buClr>
              <a:defRPr sz="1800">
                <a:solidFill>
                  <a:schemeClr val="tx2"/>
                </a:solidFill>
              </a:defRPr>
            </a:lvl2pPr>
            <a:lvl3pPr>
              <a:spcBef>
                <a:spcPts val="0"/>
              </a:spcBef>
              <a:spcAft>
                <a:spcPts val="300"/>
              </a:spcAft>
              <a:buClr>
                <a:schemeClr val="accent4"/>
              </a:buClr>
              <a:defRPr>
                <a:solidFill>
                  <a:schemeClr val="tx2"/>
                </a:solidFill>
              </a:defRPr>
            </a:lvl3pPr>
            <a:lvl4pPr>
              <a:spcBef>
                <a:spcPts val="0"/>
              </a:spcBef>
              <a:spcAft>
                <a:spcPts val="300"/>
              </a:spcAft>
              <a:buClr>
                <a:schemeClr val="accent4"/>
              </a:buClr>
              <a:defRPr sz="1400">
                <a:solidFill>
                  <a:schemeClr val="tx2"/>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4" name="Picture Placeholder 3">
            <a:extLst>
              <a:ext uri="{FF2B5EF4-FFF2-40B4-BE49-F238E27FC236}">
                <a16:creationId xmlns:a16="http://schemas.microsoft.com/office/drawing/2014/main" id="{6E169050-14E9-47AA-9534-A96955CCE4F9}"/>
              </a:ext>
            </a:extLst>
          </p:cNvPr>
          <p:cNvSpPr>
            <a:spLocks noGrp="1"/>
          </p:cNvSpPr>
          <p:nvPr>
            <p:ph type="pic" sz="quarter" idx="14"/>
          </p:nvPr>
        </p:nvSpPr>
        <p:spPr>
          <a:xfrm>
            <a:off x="0" y="1764146"/>
            <a:ext cx="4765675" cy="4250618"/>
          </a:xfrm>
        </p:spPr>
        <p:txBody>
          <a:bodyPr>
            <a:normAutofit/>
          </a:bodyPr>
          <a:lstStyle>
            <a:lvl1pPr marL="0" indent="0">
              <a:buNone/>
              <a:defRPr sz="1800">
                <a:solidFill>
                  <a:schemeClr val="accent4"/>
                </a:solidFill>
              </a:defRPr>
            </a:lvl1pPr>
          </a:lstStyle>
          <a:p>
            <a:r>
              <a:rPr lang="en-US" dirty="0"/>
              <a:t>Click icon to add picture</a:t>
            </a:r>
          </a:p>
        </p:txBody>
      </p:sp>
      <p:sp>
        <p:nvSpPr>
          <p:cNvPr id="3" name="Footer Placeholder 2">
            <a:extLst>
              <a:ext uri="{FF2B5EF4-FFF2-40B4-BE49-F238E27FC236}">
                <a16:creationId xmlns:a16="http://schemas.microsoft.com/office/drawing/2014/main" id="{92791E5F-12F0-467C-9E11-4B5540EC848B}"/>
              </a:ext>
            </a:extLst>
          </p:cNvPr>
          <p:cNvSpPr>
            <a:spLocks noGrp="1"/>
          </p:cNvSpPr>
          <p:nvPr>
            <p:ph type="ftr" sz="quarter" idx="15"/>
          </p:nvPr>
        </p:nvSpPr>
        <p:spPr/>
        <p:txBody>
          <a:bodyPr/>
          <a:lstStyle/>
          <a:p>
            <a:pPr defTabSz="457200" fontAlgn="auto">
              <a:spcBef>
                <a:spcPts val="300"/>
              </a:spcBef>
              <a:spcAft>
                <a:spcPts val="900"/>
              </a:spcAft>
              <a:buClr>
                <a:schemeClr val="tx1">
                  <a:lumMod val="25000"/>
                  <a:lumOff val="75000"/>
                </a:schemeClr>
              </a:buClr>
              <a:buFont typeface="Wingdings" charset="2"/>
              <a:buNone/>
            </a:pPr>
            <a:r>
              <a:rPr lang="en-US"/>
              <a:t>CLICK HERE TO ADD SLIDESHOW TITLE</a:t>
            </a:r>
          </a:p>
          <a:p>
            <a:pPr defTabSz="457200" fontAlgn="auto">
              <a:spcBef>
                <a:spcPts val="300"/>
              </a:spcBef>
              <a:spcAft>
                <a:spcPts val="900"/>
              </a:spcAft>
              <a:buClr>
                <a:schemeClr val="tx1">
                  <a:lumMod val="25000"/>
                  <a:lumOff val="75000"/>
                </a:schemeClr>
              </a:buClr>
              <a:buFont typeface="Wingdings" charset="2"/>
              <a:buNone/>
            </a:pPr>
            <a:endParaRPr lang="en-US" dirty="0"/>
          </a:p>
        </p:txBody>
      </p:sp>
    </p:spTree>
    <p:extLst>
      <p:ext uri="{BB962C8B-B14F-4D97-AF65-F5344CB8AC3E}">
        <p14:creationId xmlns:p14="http://schemas.microsoft.com/office/powerpoint/2010/main" val="284322343"/>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ext slide_Photo_color text box">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E169050-14E9-47AA-9534-A96955CCE4F9}"/>
              </a:ext>
            </a:extLst>
          </p:cNvPr>
          <p:cNvSpPr>
            <a:spLocks noGrp="1"/>
          </p:cNvSpPr>
          <p:nvPr>
            <p:ph type="pic" sz="quarter" idx="14"/>
          </p:nvPr>
        </p:nvSpPr>
        <p:spPr>
          <a:xfrm>
            <a:off x="4378531" y="1764146"/>
            <a:ext cx="4765675" cy="4250618"/>
          </a:xfrm>
        </p:spPr>
        <p:txBody>
          <a:bodyPr>
            <a:normAutofit/>
          </a:bodyPr>
          <a:lstStyle>
            <a:lvl1pPr marL="0" indent="0">
              <a:buNone/>
              <a:defRPr sz="1800">
                <a:solidFill>
                  <a:schemeClr val="accent4"/>
                </a:solidFill>
              </a:defRPr>
            </a:lvl1pPr>
          </a:lstStyle>
          <a:p>
            <a:r>
              <a:rPr lang="en-US" dirty="0"/>
              <a:t>Click icon to add picture</a:t>
            </a:r>
          </a:p>
        </p:txBody>
      </p:sp>
      <p:sp>
        <p:nvSpPr>
          <p:cNvPr id="2" name="Title 1"/>
          <p:cNvSpPr>
            <a:spLocks noGrp="1"/>
          </p:cNvSpPr>
          <p:nvPr>
            <p:ph type="title"/>
          </p:nvPr>
        </p:nvSpPr>
        <p:spPr>
          <a:xfrm>
            <a:off x="457200" y="782630"/>
            <a:ext cx="8229600" cy="578085"/>
          </a:xfrm>
        </p:spPr>
        <p:txBody>
          <a:bodyPr>
            <a:noAutofit/>
          </a:bodyPr>
          <a:lstStyle>
            <a:lvl1pPr>
              <a:defRPr sz="3000"/>
            </a:lvl1pPr>
          </a:lstStyle>
          <a:p>
            <a:r>
              <a:rPr lang="en-US"/>
              <a:t>Click to edit Master title style</a:t>
            </a:r>
            <a:endParaRPr lang="en-US" dirty="0"/>
          </a:p>
        </p:txBody>
      </p:sp>
      <p:cxnSp>
        <p:nvCxnSpPr>
          <p:cNvPr id="8" name="Straight Connector 7"/>
          <p:cNvCxnSpPr/>
          <p:nvPr/>
        </p:nvCxnSpPr>
        <p:spPr>
          <a:xfrm>
            <a:off x="0" y="623455"/>
            <a:ext cx="9144000" cy="0"/>
          </a:xfrm>
          <a:prstGeom prst="line">
            <a:avLst/>
          </a:prstGeom>
          <a:ln w="63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10"/>
          </p:nvPr>
        </p:nvSpPr>
        <p:spPr>
          <a:xfrm>
            <a:off x="0" y="1764146"/>
            <a:ext cx="4258645" cy="4250618"/>
          </a:xfrm>
          <a:solidFill>
            <a:schemeClr val="accent6">
              <a:lumMod val="20000"/>
              <a:lumOff val="80000"/>
            </a:schemeClr>
          </a:solidFill>
        </p:spPr>
        <p:txBody>
          <a:bodyPr lIns="457200" tIns="274320" rIns="182880" bIns="274320">
            <a:noAutofit/>
          </a:bodyPr>
          <a:lstStyle>
            <a:lvl1pPr>
              <a:spcAft>
                <a:spcPts val="600"/>
              </a:spcAft>
              <a:buClr>
                <a:schemeClr val="accent4"/>
              </a:buClr>
              <a:defRPr sz="2200">
                <a:solidFill>
                  <a:schemeClr val="tx2"/>
                </a:solidFill>
              </a:defRPr>
            </a:lvl1pPr>
            <a:lvl2pPr>
              <a:spcBef>
                <a:spcPts val="0"/>
              </a:spcBef>
              <a:spcAft>
                <a:spcPts val="600"/>
              </a:spcAft>
              <a:buClr>
                <a:schemeClr val="accent4"/>
              </a:buClr>
              <a:defRPr sz="1800">
                <a:solidFill>
                  <a:schemeClr val="tx2"/>
                </a:solidFill>
              </a:defRPr>
            </a:lvl2pPr>
            <a:lvl3pPr>
              <a:spcBef>
                <a:spcPts val="0"/>
              </a:spcBef>
              <a:spcAft>
                <a:spcPts val="300"/>
              </a:spcAft>
              <a:buClr>
                <a:schemeClr val="accent4"/>
              </a:buClr>
              <a:defRPr>
                <a:solidFill>
                  <a:schemeClr val="tx2"/>
                </a:solidFill>
              </a:defRPr>
            </a:lvl3pPr>
            <a:lvl4pPr>
              <a:spcBef>
                <a:spcPts val="0"/>
              </a:spcBef>
              <a:spcAft>
                <a:spcPts val="300"/>
              </a:spcAft>
              <a:buClr>
                <a:schemeClr val="accent4"/>
              </a:buClr>
              <a:defRPr sz="14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 name="Footer Placeholder 2">
            <a:extLst>
              <a:ext uri="{FF2B5EF4-FFF2-40B4-BE49-F238E27FC236}">
                <a16:creationId xmlns:a16="http://schemas.microsoft.com/office/drawing/2014/main" id="{3A4CB776-B6CB-4643-8B8A-1429268B5CB9}"/>
              </a:ext>
            </a:extLst>
          </p:cNvPr>
          <p:cNvSpPr>
            <a:spLocks noGrp="1"/>
          </p:cNvSpPr>
          <p:nvPr>
            <p:ph type="ftr" sz="quarter" idx="15"/>
          </p:nvPr>
        </p:nvSpPr>
        <p:spPr/>
        <p:txBody>
          <a:bodyPr/>
          <a:lstStyle/>
          <a:p>
            <a:pPr defTabSz="457200" fontAlgn="auto">
              <a:spcBef>
                <a:spcPts val="300"/>
              </a:spcBef>
              <a:spcAft>
                <a:spcPts val="900"/>
              </a:spcAft>
              <a:buClr>
                <a:schemeClr val="tx1">
                  <a:lumMod val="25000"/>
                  <a:lumOff val="75000"/>
                </a:schemeClr>
              </a:buClr>
              <a:buFont typeface="Wingdings" charset="2"/>
              <a:buNone/>
            </a:pPr>
            <a:r>
              <a:rPr lang="en-US"/>
              <a:t>CLICK HERE TO ADD SLIDESHOW TITLE</a:t>
            </a:r>
          </a:p>
          <a:p>
            <a:pPr defTabSz="457200" fontAlgn="auto">
              <a:spcBef>
                <a:spcPts val="300"/>
              </a:spcBef>
              <a:spcAft>
                <a:spcPts val="900"/>
              </a:spcAft>
              <a:buClr>
                <a:schemeClr val="tx1">
                  <a:lumMod val="25000"/>
                  <a:lumOff val="75000"/>
                </a:schemeClr>
              </a:buClr>
              <a:buFont typeface="Wingdings" charset="2"/>
              <a:buNone/>
            </a:pPr>
            <a:endParaRPr lang="en-US" dirty="0"/>
          </a:p>
        </p:txBody>
      </p:sp>
    </p:spTree>
    <p:extLst>
      <p:ext uri="{BB962C8B-B14F-4D97-AF65-F5344CB8AC3E}">
        <p14:creationId xmlns:p14="http://schemas.microsoft.com/office/powerpoint/2010/main" val="2004171624"/>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82630"/>
            <a:ext cx="8229600" cy="57808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27304" y="139903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4" name="TextBox 43">
            <a:extLst>
              <a:ext uri="{FF2B5EF4-FFF2-40B4-BE49-F238E27FC236}">
                <a16:creationId xmlns:a16="http://schemas.microsoft.com/office/drawing/2014/main" id="{E32FAF8E-E547-4539-8B8C-BAAB02084EE8}"/>
              </a:ext>
              <a:ext uri="{C183D7F6-B498-43B3-948B-1728B52AA6E4}">
                <adec:decorative xmlns:adec="http://schemas.microsoft.com/office/drawing/2017/decorative" val="0"/>
              </a:ext>
            </a:extLst>
          </p:cNvPr>
          <p:cNvSpPr txBox="1"/>
          <p:nvPr userDrawn="1"/>
        </p:nvSpPr>
        <p:spPr>
          <a:xfrm>
            <a:off x="5730240" y="338974"/>
            <a:ext cx="3006343" cy="246221"/>
          </a:xfrm>
          <a:prstGeom prst="rect">
            <a:avLst/>
          </a:prstGeom>
          <a:noFill/>
        </p:spPr>
        <p:txBody>
          <a:bodyPr wrap="square" rtlCol="0">
            <a:spAutoFit/>
          </a:bodyPr>
          <a:lstStyle/>
          <a:p>
            <a:pPr algn="r"/>
            <a:r>
              <a:rPr lang="en-US" sz="1000" b="1" dirty="0">
                <a:solidFill>
                  <a:schemeClr val="tx2"/>
                </a:solidFill>
                <a:latin typeface="Arial"/>
                <a:cs typeface="Arial"/>
              </a:rPr>
              <a:t>A BETTER WAY </a:t>
            </a:r>
            <a:r>
              <a:rPr lang="en-US" sz="1000" dirty="0">
                <a:solidFill>
                  <a:schemeClr val="accent4"/>
                </a:solidFill>
                <a:latin typeface="Arial"/>
                <a:cs typeface="Arial"/>
              </a:rPr>
              <a:t>TO TAKE CARE OF BUSINESS</a:t>
            </a:r>
          </a:p>
        </p:txBody>
      </p:sp>
      <p:sp>
        <p:nvSpPr>
          <p:cNvPr id="42" name="TextBox 41">
            <a:extLst>
              <a:ext uri="{C183D7F6-B498-43B3-948B-1728B52AA6E4}">
                <adec:decorative xmlns:adec="http://schemas.microsoft.com/office/drawing/2017/decorative" val="1"/>
              </a:ext>
            </a:extLst>
          </p:cNvPr>
          <p:cNvSpPr txBox="1"/>
          <p:nvPr/>
        </p:nvSpPr>
        <p:spPr>
          <a:xfrm>
            <a:off x="127000" y="6458292"/>
            <a:ext cx="342900" cy="215444"/>
          </a:xfrm>
          <a:prstGeom prst="rect">
            <a:avLst/>
          </a:prstGeom>
          <a:noFill/>
        </p:spPr>
        <p:txBody>
          <a:bodyPr wrap="square" rtlCol="0">
            <a:spAutoFit/>
          </a:bodyPr>
          <a:lstStyle/>
          <a:p>
            <a:pPr algn="r"/>
            <a:fld id="{5FD6C60A-E71E-44FA-8094-AF2B9A772242}" type="slidenum">
              <a:rPr lang="en-US" sz="800" b="0" smtClean="0">
                <a:solidFill>
                  <a:schemeClr val="tx1">
                    <a:lumMod val="75000"/>
                    <a:lumOff val="25000"/>
                  </a:schemeClr>
                </a:solidFill>
                <a:latin typeface="+mj-lt"/>
              </a:rPr>
              <a:pPr algn="r"/>
              <a:t>‹#›</a:t>
            </a:fld>
            <a:endParaRPr lang="en-US" sz="800" b="0" dirty="0">
              <a:solidFill>
                <a:schemeClr val="tx1">
                  <a:lumMod val="75000"/>
                  <a:lumOff val="25000"/>
                </a:schemeClr>
              </a:solidFill>
              <a:latin typeface="+mj-lt"/>
            </a:endParaRPr>
          </a:p>
        </p:txBody>
      </p:sp>
      <p:sp>
        <p:nvSpPr>
          <p:cNvPr id="43" name="TextBox 42">
            <a:extLst>
              <a:ext uri="{C183D7F6-B498-43B3-948B-1728B52AA6E4}">
                <adec:decorative xmlns:adec="http://schemas.microsoft.com/office/drawing/2017/decorative" val="0"/>
              </a:ext>
            </a:extLst>
          </p:cNvPr>
          <p:cNvSpPr txBox="1"/>
          <p:nvPr/>
        </p:nvSpPr>
        <p:spPr>
          <a:xfrm>
            <a:off x="534924" y="6452703"/>
            <a:ext cx="4394264" cy="215444"/>
          </a:xfrm>
          <a:prstGeom prst="rect">
            <a:avLst/>
          </a:prstGeom>
          <a:noFill/>
        </p:spPr>
        <p:txBody>
          <a:bodyPr wrap="square" lIns="0" r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07DBCAE0-FCD2-4814-8971-CEDE1C3BF111}" type="datetime4">
              <a:rPr lang="en-US" sz="800" b="0" smtClean="0">
                <a:solidFill>
                  <a:srgbClr val="646464"/>
                </a:solidFill>
                <a:latin typeface="+mj-lt"/>
                <a:cs typeface="Arial" panose="020B0604020202020204" pitchFamily="34" charset="0"/>
              </a:rPr>
              <a:pPr marL="0" marR="0" indent="0" algn="l" defTabSz="457200" rtl="0" eaLnBrk="1" fontAlgn="auto" latinLnBrk="0" hangingPunct="1">
                <a:lnSpc>
                  <a:spcPct val="100000"/>
                </a:lnSpc>
                <a:spcBef>
                  <a:spcPts val="0"/>
                </a:spcBef>
                <a:spcAft>
                  <a:spcPts val="0"/>
                </a:spcAft>
                <a:buClrTx/>
                <a:buSzTx/>
                <a:buFontTx/>
                <a:buNone/>
                <a:tabLst/>
                <a:defRPr/>
              </a:pPr>
              <a:t>August 2, 2019</a:t>
            </a:fld>
            <a:r>
              <a:rPr lang="en-US" sz="800" b="0" dirty="0">
                <a:solidFill>
                  <a:srgbClr val="646464"/>
                </a:solidFill>
                <a:latin typeface="+mj-lt"/>
                <a:cs typeface="Arial" panose="020B0604020202020204" pitchFamily="34" charset="0"/>
              </a:rPr>
              <a:t>  </a:t>
            </a:r>
            <a:r>
              <a:rPr lang="en-US" sz="800" b="0" dirty="0">
                <a:solidFill>
                  <a:srgbClr val="646464"/>
                </a:solidFill>
                <a:latin typeface="+mj-lt"/>
              </a:rPr>
              <a:t>|   ©2019 Kaiser Foundation Health Plan, Inc. </a:t>
            </a:r>
          </a:p>
        </p:txBody>
      </p:sp>
      <p:pic>
        <p:nvPicPr>
          <p:cNvPr id="48" name="Picture 47" descr="Kaiser Permanente logo">
            <a:extLst>
              <a:ext uri="{FF2B5EF4-FFF2-40B4-BE49-F238E27FC236}">
                <a16:creationId xmlns:a16="http://schemas.microsoft.com/office/drawing/2014/main" id="{2CFDAB47-91AF-4B54-8904-3E6C22D34BC7}"/>
              </a:ext>
            </a:extLst>
          </p:cNvPr>
          <p:cNvPicPr>
            <a:picLocks noChangeAspect="1"/>
          </p:cNvPicPr>
          <p:nvPr userDrawn="1"/>
        </p:nvPicPr>
        <p:blipFill>
          <a:blip r:embed="rId13"/>
          <a:stretch>
            <a:fillRect/>
          </a:stretch>
        </p:blipFill>
        <p:spPr>
          <a:xfrm>
            <a:off x="6749115" y="6378943"/>
            <a:ext cx="1987468" cy="225572"/>
          </a:xfrm>
          <a:prstGeom prst="rect">
            <a:avLst/>
          </a:prstGeom>
        </p:spPr>
      </p:pic>
      <p:sp>
        <p:nvSpPr>
          <p:cNvPr id="47" name="Footer Placeholder 4">
            <a:extLst>
              <a:ext uri="{FF2B5EF4-FFF2-40B4-BE49-F238E27FC236}">
                <a16:creationId xmlns:a16="http://schemas.microsoft.com/office/drawing/2014/main" id="{03251894-A42F-46A0-A980-7E398B9BA185}"/>
              </a:ext>
              <a:ext uri="{C183D7F6-B498-43B3-948B-1728B52AA6E4}">
                <adec:decorative xmlns:adec="http://schemas.microsoft.com/office/drawing/2017/decorative" val="0"/>
              </a:ext>
            </a:extLst>
          </p:cNvPr>
          <p:cNvSpPr>
            <a:spLocks noGrp="1"/>
          </p:cNvSpPr>
          <p:nvPr>
            <p:ph type="ftr" sz="quarter" idx="3"/>
          </p:nvPr>
        </p:nvSpPr>
        <p:spPr>
          <a:xfrm>
            <a:off x="457200" y="336111"/>
            <a:ext cx="4114800" cy="365125"/>
          </a:xfrm>
          <a:prstGeom prst="rect">
            <a:avLst/>
          </a:prstGeom>
        </p:spPr>
        <p:txBody>
          <a:bodyPr>
            <a:noAutofit/>
          </a:bodyPr>
          <a:lstStyle>
            <a:lvl1pPr>
              <a:defRPr lang="en-US" sz="1000" b="0" i="0" baseline="0" smtClean="0">
                <a:solidFill>
                  <a:srgbClr val="646464"/>
                </a:solidFill>
                <a:latin typeface="Arial"/>
                <a:cs typeface="Arial"/>
              </a:defRPr>
            </a:lvl1pPr>
          </a:lstStyle>
          <a:p>
            <a:pPr defTabSz="457200" fontAlgn="auto">
              <a:spcBef>
                <a:spcPts val="300"/>
              </a:spcBef>
              <a:spcAft>
                <a:spcPts val="900"/>
              </a:spcAft>
              <a:buClr>
                <a:schemeClr val="tx1">
                  <a:lumMod val="25000"/>
                  <a:lumOff val="75000"/>
                </a:schemeClr>
              </a:buClr>
              <a:buFont typeface="Wingdings" charset="2"/>
              <a:buNone/>
            </a:pPr>
            <a:r>
              <a:rPr lang="en-US" dirty="0"/>
              <a:t>CLICK HERE TO ADD SLIDESHOW TITLE</a:t>
            </a:r>
          </a:p>
          <a:p>
            <a:pPr defTabSz="457200" fontAlgn="auto">
              <a:spcBef>
                <a:spcPts val="300"/>
              </a:spcBef>
              <a:spcAft>
                <a:spcPts val="900"/>
              </a:spcAft>
              <a:buClr>
                <a:schemeClr val="tx1">
                  <a:lumMod val="25000"/>
                  <a:lumOff val="75000"/>
                </a:schemeClr>
              </a:buClr>
              <a:buFont typeface="Wingdings" charset="2"/>
              <a:buNone/>
            </a:pPr>
            <a:endParaRPr lang="en-US" dirty="0"/>
          </a:p>
        </p:txBody>
      </p:sp>
    </p:spTree>
    <p:extLst>
      <p:ext uri="{BB962C8B-B14F-4D97-AF65-F5344CB8AC3E}">
        <p14:creationId xmlns:p14="http://schemas.microsoft.com/office/powerpoint/2010/main" val="404576666"/>
      </p:ext>
    </p:extLst>
  </p:cSld>
  <p:clrMap bg1="lt1" tx1="dk1" bg2="lt2" tx2="dk2" accent1="accent1" accent2="accent2" accent3="accent3" accent4="accent4" accent5="accent5" accent6="accent6" hlink="hlink" folHlink="folHlink"/>
  <p:sldLayoutIdLst>
    <p:sldLayoutId id="2147484211" r:id="rId1"/>
    <p:sldLayoutId id="2147484221" r:id="rId2"/>
    <p:sldLayoutId id="2147484228" r:id="rId3"/>
    <p:sldLayoutId id="2147484141" r:id="rId4"/>
    <p:sldLayoutId id="2147484225" r:id="rId5"/>
    <p:sldLayoutId id="2147484222" r:id="rId6"/>
    <p:sldLayoutId id="2147484226" r:id="rId7"/>
    <p:sldLayoutId id="2147484223" r:id="rId8"/>
    <p:sldLayoutId id="2147484227" r:id="rId9"/>
    <p:sldLayoutId id="2147484224" r:id="rId10"/>
    <p:sldLayoutId id="2147484213" r:id="rId11"/>
  </p:sldLayoutIdLst>
  <p:transition spd="slow">
    <p:wipe dir="r"/>
  </p:transition>
  <p:hf hdr="0"/>
  <p:txStyles>
    <p:titleStyle>
      <a:lvl1pPr algn="l" defTabSz="457200" rtl="0" eaLnBrk="1" latinLnBrk="0" hangingPunct="1">
        <a:spcBef>
          <a:spcPct val="0"/>
        </a:spcBef>
        <a:buNone/>
        <a:defRPr sz="3000" b="0" i="0" kern="1200">
          <a:solidFill>
            <a:schemeClr val="tx1">
              <a:lumMod val="75000"/>
              <a:lumOff val="25000"/>
            </a:schemeClr>
          </a:solidFill>
          <a:latin typeface="Arial"/>
          <a:ea typeface="+mj-ea"/>
          <a:cs typeface="Arial"/>
        </a:defRPr>
      </a:lvl1pPr>
    </p:titleStyle>
    <p:bodyStyle>
      <a:lvl1pPr marL="228600" indent="-228600" algn="l" defTabSz="457200" rtl="0" eaLnBrk="1" latinLnBrk="0" hangingPunct="1">
        <a:spcBef>
          <a:spcPts val="300"/>
        </a:spcBef>
        <a:spcAft>
          <a:spcPts val="900"/>
        </a:spcAft>
        <a:buClr>
          <a:schemeClr val="tx1">
            <a:lumMod val="25000"/>
            <a:lumOff val="75000"/>
          </a:schemeClr>
        </a:buClr>
        <a:buFont typeface="Wingdings" charset="2"/>
        <a:buChar char="§"/>
        <a:defRPr sz="2400" kern="1200">
          <a:solidFill>
            <a:schemeClr val="tx1">
              <a:lumMod val="75000"/>
              <a:lumOff val="25000"/>
            </a:schemeClr>
          </a:solidFill>
          <a:latin typeface="Arial"/>
          <a:ea typeface="+mn-ea"/>
          <a:cs typeface="Arial"/>
        </a:defRPr>
      </a:lvl1pPr>
      <a:lvl2pPr marL="502920" indent="-228600" algn="l" defTabSz="457200" rtl="0" eaLnBrk="1" latinLnBrk="0" hangingPunct="1">
        <a:spcBef>
          <a:spcPts val="0"/>
        </a:spcBef>
        <a:spcAft>
          <a:spcPts val="900"/>
        </a:spcAft>
        <a:buClr>
          <a:schemeClr val="tx1">
            <a:lumMod val="25000"/>
            <a:lumOff val="75000"/>
          </a:schemeClr>
        </a:buClr>
        <a:buFont typeface="Wingdings" charset="2"/>
        <a:buChar char="§"/>
        <a:defRPr sz="2000" kern="1200">
          <a:solidFill>
            <a:schemeClr val="tx1">
              <a:lumMod val="75000"/>
              <a:lumOff val="25000"/>
            </a:schemeClr>
          </a:solidFill>
          <a:latin typeface="Arial"/>
          <a:ea typeface="+mn-ea"/>
          <a:cs typeface="Arial"/>
        </a:defRPr>
      </a:lvl2pPr>
      <a:lvl3pPr marL="777240" indent="-228600" algn="l" defTabSz="457200" rtl="0" eaLnBrk="1" latinLnBrk="0" hangingPunct="1">
        <a:spcBef>
          <a:spcPts val="0"/>
        </a:spcBef>
        <a:spcAft>
          <a:spcPts val="600"/>
        </a:spcAft>
        <a:buClr>
          <a:schemeClr val="tx1">
            <a:lumMod val="25000"/>
            <a:lumOff val="75000"/>
          </a:schemeClr>
        </a:buClr>
        <a:buFont typeface="Wingdings" charset="2"/>
        <a:buChar char="§"/>
        <a:defRPr sz="1600" kern="1200">
          <a:solidFill>
            <a:schemeClr val="tx1">
              <a:lumMod val="75000"/>
              <a:lumOff val="25000"/>
            </a:schemeClr>
          </a:solidFill>
          <a:latin typeface="Arial"/>
          <a:ea typeface="+mn-ea"/>
          <a:cs typeface="Arial"/>
        </a:defRPr>
      </a:lvl3pPr>
      <a:lvl4pPr marL="1078992" indent="-228600" algn="l" defTabSz="457200" rtl="0" eaLnBrk="1" latinLnBrk="0" hangingPunct="1">
        <a:spcBef>
          <a:spcPts val="0"/>
        </a:spcBef>
        <a:spcAft>
          <a:spcPts val="600"/>
        </a:spcAft>
        <a:buClr>
          <a:schemeClr val="tx1">
            <a:lumMod val="25000"/>
            <a:lumOff val="75000"/>
          </a:schemeClr>
        </a:buClr>
        <a:buFont typeface="Wingdings" charset="2"/>
        <a:buChar char="§"/>
        <a:defRPr sz="16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chart" Target="../charts/char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use this presentation</a:t>
            </a:r>
          </a:p>
        </p:txBody>
      </p:sp>
      <p:sp>
        <p:nvSpPr>
          <p:cNvPr id="15369" name="Content Placeholder 2"/>
          <p:cNvSpPr>
            <a:spLocks noGrp="1"/>
          </p:cNvSpPr>
          <p:nvPr>
            <p:ph type="body" sz="quarter" idx="4294967295"/>
          </p:nvPr>
        </p:nvSpPr>
        <p:spPr>
          <a:xfrm>
            <a:off x="527303" y="1399032"/>
            <a:ext cx="8229600" cy="4297680"/>
          </a:xfrm>
        </p:spPr>
        <p:txBody>
          <a:bodyPr/>
          <a:lstStyle/>
          <a:p>
            <a:r>
              <a:rPr lang="en-US" dirty="0"/>
              <a:t>When presenting this deck, emphasize that we can serve as a strategic health partner to help small businesses address health issues in their workforce, especially chronic diseases.</a:t>
            </a:r>
          </a:p>
          <a:p>
            <a:pPr>
              <a:spcAft>
                <a:spcPts val="600"/>
              </a:spcAft>
              <a:buFont typeface="Wingdings" panose="05000000000000000000" pitchFamily="2" charset="2"/>
              <a:buChar char="§"/>
            </a:pPr>
            <a:r>
              <a:rPr lang="en-US" dirty="0"/>
              <a:t>Choose the slides you want to present, including 1 of the 2 cover options, and the options in the Appendix. </a:t>
            </a:r>
          </a:p>
          <a:p>
            <a:pPr>
              <a:spcAft>
                <a:spcPts val="600"/>
              </a:spcAft>
              <a:buFont typeface="Wingdings" panose="05000000000000000000" pitchFamily="2" charset="2"/>
              <a:buChar char="§"/>
            </a:pPr>
            <a:r>
              <a:rPr lang="en-US" dirty="0"/>
              <a:t>Update the Table of Contents. </a:t>
            </a:r>
          </a:p>
        </p:txBody>
      </p:sp>
      <p:sp>
        <p:nvSpPr>
          <p:cNvPr id="8" name="Pentagon 7" descr="Attention">
            <a:extLst>
              <a:ext uri="{C183D7F6-B498-43B3-948B-1728B52AA6E4}">
                <adec:decorative xmlns:adec="http://schemas.microsoft.com/office/drawing/2017/decorative" val="1"/>
              </a:ext>
            </a:extLst>
          </p:cNvPr>
          <p:cNvSpPr/>
          <p:nvPr/>
        </p:nvSpPr>
        <p:spPr>
          <a:xfrm>
            <a:off x="0" y="4826000"/>
            <a:ext cx="1493838" cy="720725"/>
          </a:xfrm>
          <a:prstGeom prst="homePlat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366" name="TextBox 8"/>
          <p:cNvSpPr txBox="1">
            <a:spLocks noChangeArrowheads="1"/>
          </p:cNvSpPr>
          <p:nvPr/>
        </p:nvSpPr>
        <p:spPr bwMode="auto">
          <a:xfrm>
            <a:off x="323850" y="5075238"/>
            <a:ext cx="9858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b="1" dirty="0">
                <a:solidFill>
                  <a:schemeClr val="bg1"/>
                </a:solidFill>
                <a:latin typeface="+mj-lt"/>
              </a:rPr>
              <a:t>NOTE</a:t>
            </a:r>
          </a:p>
        </p:txBody>
      </p:sp>
      <p:sp>
        <p:nvSpPr>
          <p:cNvPr id="15368" name="Title 1"/>
          <p:cNvSpPr txBox="1">
            <a:spLocks/>
          </p:cNvSpPr>
          <p:nvPr/>
        </p:nvSpPr>
        <p:spPr bwMode="auto">
          <a:xfrm>
            <a:off x="1584325" y="4679576"/>
            <a:ext cx="6745288" cy="105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2000" b="1" dirty="0">
                <a:solidFill>
                  <a:schemeClr val="tx2"/>
                </a:solidFill>
                <a:latin typeface="+mj-lt"/>
              </a:rPr>
              <a:t>Delete this and other unwanted slides before presenting.</a:t>
            </a:r>
          </a:p>
        </p:txBody>
      </p:sp>
    </p:spTree>
    <p:extLst>
      <p:ext uri="{BB962C8B-B14F-4D97-AF65-F5344CB8AC3E}">
        <p14:creationId xmlns:p14="http://schemas.microsoft.com/office/powerpoint/2010/main" val="3393309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82630"/>
            <a:ext cx="8406246" cy="578085"/>
          </a:xfrm>
        </p:spPr>
        <p:txBody>
          <a:bodyPr/>
          <a:lstStyle/>
          <a:p>
            <a:r>
              <a:rPr lang="en-US" dirty="0"/>
              <a:t>Chronic diseases also drive disability leave costs </a:t>
            </a:r>
          </a:p>
        </p:txBody>
      </p:sp>
      <p:sp>
        <p:nvSpPr>
          <p:cNvPr id="4" name="Text Placeholder 3">
            <a:extLst>
              <a:ext uri="{FF2B5EF4-FFF2-40B4-BE49-F238E27FC236}">
                <a16:creationId xmlns:a16="http://schemas.microsoft.com/office/drawing/2014/main" id="{6259415D-A40F-4492-8880-2F3A35F1EE70}"/>
              </a:ext>
            </a:extLst>
          </p:cNvPr>
          <p:cNvSpPr>
            <a:spLocks noGrp="1"/>
          </p:cNvSpPr>
          <p:nvPr>
            <p:ph type="body" sz="quarter" idx="4294967295"/>
          </p:nvPr>
        </p:nvSpPr>
        <p:spPr>
          <a:xfrm>
            <a:off x="527302" y="1665190"/>
            <a:ext cx="2907653" cy="4226455"/>
          </a:xfrm>
        </p:spPr>
        <p:txBody>
          <a:bodyPr/>
          <a:lstStyle/>
          <a:p>
            <a:pPr marL="0" indent="0">
              <a:buNone/>
            </a:pPr>
            <a:r>
              <a:rPr lang="en-US" dirty="0"/>
              <a:t>In a 5-year study: </a:t>
            </a:r>
          </a:p>
          <a:p>
            <a:r>
              <a:rPr lang="en-US" sz="2000" dirty="0"/>
              <a:t>25.5% of employees took disability leave, yet they accounted for more than 50% of all health care payments. </a:t>
            </a:r>
          </a:p>
          <a:p>
            <a:r>
              <a:rPr lang="en-US" sz="2000" dirty="0"/>
              <a:t>Employees who took disability had a much higher rate of chronic diseases compared to those who took no disability leave.</a:t>
            </a:r>
          </a:p>
        </p:txBody>
      </p:sp>
      <p:grpSp>
        <p:nvGrpSpPr>
          <p:cNvPr id="2" name="Group 1" descr="Pie charts repeating the data in the text">
            <a:extLst>
              <a:ext uri="{FF2B5EF4-FFF2-40B4-BE49-F238E27FC236}">
                <a16:creationId xmlns:a16="http://schemas.microsoft.com/office/drawing/2014/main" id="{C9B35C8B-41E3-44A9-838F-F98FC7406D3A}"/>
              </a:ext>
              <a:ext uri="{C183D7F6-B498-43B3-948B-1728B52AA6E4}">
                <adec:decorative xmlns:adec="http://schemas.microsoft.com/office/drawing/2017/decorative" val="0"/>
              </a:ext>
            </a:extLst>
          </p:cNvPr>
          <p:cNvGrpSpPr/>
          <p:nvPr/>
        </p:nvGrpSpPr>
        <p:grpSpPr>
          <a:xfrm>
            <a:off x="3004464" y="1639929"/>
            <a:ext cx="6425796" cy="3847529"/>
            <a:chOff x="3004464" y="1639929"/>
            <a:chExt cx="6425796" cy="3847529"/>
          </a:xfrm>
        </p:grpSpPr>
        <p:sp>
          <p:nvSpPr>
            <p:cNvPr id="47" name="TextBox 46">
              <a:extLst>
                <a:ext uri="{FF2B5EF4-FFF2-40B4-BE49-F238E27FC236}">
                  <a16:creationId xmlns:a16="http://schemas.microsoft.com/office/drawing/2014/main" id="{8AAA9FAA-4821-4557-A0DD-CB90DB618535}"/>
                </a:ext>
                <a:ext uri="{C183D7F6-B498-43B3-948B-1728B52AA6E4}">
                  <adec:decorative xmlns:adec="http://schemas.microsoft.com/office/drawing/2017/decorative" val="1"/>
                </a:ext>
              </a:extLst>
            </p:cNvPr>
            <p:cNvSpPr txBox="1"/>
            <p:nvPr/>
          </p:nvSpPr>
          <p:spPr>
            <a:xfrm>
              <a:off x="3934321" y="1652692"/>
              <a:ext cx="1883944" cy="338554"/>
            </a:xfrm>
            <a:prstGeom prst="rect">
              <a:avLst/>
            </a:prstGeom>
          </p:spPr>
          <p:txBody>
            <a:bodyPr wrap="square" rtlCol="0">
              <a:spAutoFit/>
            </a:bodyPr>
            <a:lstStyle/>
            <a:p>
              <a:pPr marL="0" indent="0" algn="ctr" fontAlgn="auto">
                <a:buNone/>
              </a:pPr>
              <a:r>
                <a:rPr lang="en-US" sz="1600" b="1" dirty="0">
                  <a:solidFill>
                    <a:schemeClr val="tx2"/>
                  </a:solidFill>
                  <a:latin typeface="+mj-lt"/>
                </a:rPr>
                <a:t>Employees</a:t>
              </a:r>
            </a:p>
          </p:txBody>
        </p:sp>
        <p:graphicFrame>
          <p:nvGraphicFramePr>
            <p:cNvPr id="40" name="Chart 39">
              <a:extLst>
                <a:ext uri="{FF2B5EF4-FFF2-40B4-BE49-F238E27FC236}">
                  <a16:creationId xmlns:a16="http://schemas.microsoft.com/office/drawing/2014/main" id="{999EC67F-A7DE-4CEB-84F1-B57CB80D73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882984"/>
                </p:ext>
              </p:extLst>
            </p:nvPr>
          </p:nvGraphicFramePr>
          <p:xfrm>
            <a:off x="3004464" y="1957168"/>
            <a:ext cx="3743658" cy="2495772"/>
          </p:xfrm>
          <a:graphic>
            <a:graphicData uri="http://schemas.openxmlformats.org/drawingml/2006/chart">
              <c:chart xmlns:c="http://schemas.openxmlformats.org/drawingml/2006/chart" xmlns:r="http://schemas.openxmlformats.org/officeDocument/2006/relationships" r:id="rId4"/>
            </a:graphicData>
          </a:graphic>
        </p:graphicFrame>
        <p:sp>
          <p:nvSpPr>
            <p:cNvPr id="55" name="TextBox 54">
              <a:extLst>
                <a:ext uri="{FF2B5EF4-FFF2-40B4-BE49-F238E27FC236}">
                  <a16:creationId xmlns:a16="http://schemas.microsoft.com/office/drawing/2014/main" id="{295F6C6F-CB16-46B0-A2B7-133BC64B6B14}"/>
                </a:ext>
                <a:ext uri="{C183D7F6-B498-43B3-948B-1728B52AA6E4}">
                  <adec:decorative xmlns:adec="http://schemas.microsoft.com/office/drawing/2017/decorative" val="1"/>
                </a:ext>
              </a:extLst>
            </p:cNvPr>
            <p:cNvSpPr txBox="1"/>
            <p:nvPr/>
          </p:nvSpPr>
          <p:spPr>
            <a:xfrm>
              <a:off x="4895960" y="2560941"/>
              <a:ext cx="1346067" cy="461665"/>
            </a:xfrm>
            <a:prstGeom prst="rect">
              <a:avLst/>
            </a:prstGeom>
          </p:spPr>
          <p:txBody>
            <a:bodyPr wrap="square" rtlCol="0">
              <a:spAutoFit/>
            </a:bodyPr>
            <a:lstStyle/>
            <a:p>
              <a:pPr marL="0" indent="0" algn="l" fontAlgn="auto">
                <a:buNone/>
              </a:pPr>
              <a:r>
                <a:rPr lang="en-US" sz="2400" dirty="0">
                  <a:solidFill>
                    <a:schemeClr val="bg1"/>
                  </a:solidFill>
                  <a:latin typeface="+mj-lt"/>
                </a:rPr>
                <a:t>25.5</a:t>
              </a:r>
              <a:r>
                <a:rPr lang="en-US" sz="2400" baseline="30000" dirty="0">
                  <a:solidFill>
                    <a:schemeClr val="bg1"/>
                  </a:solidFill>
                  <a:latin typeface="+mj-lt"/>
                </a:rPr>
                <a:t>%</a:t>
              </a:r>
              <a:endParaRPr lang="en-US" sz="2000" baseline="30000" dirty="0">
                <a:solidFill>
                  <a:schemeClr val="bg1"/>
                </a:solidFill>
                <a:latin typeface="+mj-lt"/>
              </a:endParaRPr>
            </a:p>
          </p:txBody>
        </p:sp>
        <p:sp>
          <p:nvSpPr>
            <p:cNvPr id="48" name="TextBox 47">
              <a:extLst>
                <a:ext uri="{FF2B5EF4-FFF2-40B4-BE49-F238E27FC236}">
                  <a16:creationId xmlns:a16="http://schemas.microsoft.com/office/drawing/2014/main" id="{8D2B626C-52BA-450A-A470-390C2EC96DC1}"/>
                </a:ext>
                <a:ext uri="{C183D7F6-B498-43B3-948B-1728B52AA6E4}">
                  <adec:decorative xmlns:adec="http://schemas.microsoft.com/office/drawing/2017/decorative" val="1"/>
                </a:ext>
              </a:extLst>
            </p:cNvPr>
            <p:cNvSpPr txBox="1"/>
            <p:nvPr/>
          </p:nvSpPr>
          <p:spPr>
            <a:xfrm>
              <a:off x="6223970" y="1639929"/>
              <a:ext cx="2551891" cy="338554"/>
            </a:xfrm>
            <a:prstGeom prst="rect">
              <a:avLst/>
            </a:prstGeom>
          </p:spPr>
          <p:txBody>
            <a:bodyPr wrap="square" rtlCol="0">
              <a:spAutoFit/>
            </a:bodyPr>
            <a:lstStyle/>
            <a:p>
              <a:pPr marL="0" indent="0" algn="ctr" fontAlgn="auto">
                <a:buNone/>
              </a:pPr>
              <a:r>
                <a:rPr lang="en-US" sz="1600" b="1" dirty="0">
                  <a:solidFill>
                    <a:schemeClr val="tx2"/>
                  </a:solidFill>
                  <a:latin typeface="+mj-lt"/>
                </a:rPr>
                <a:t>Health care payments</a:t>
              </a:r>
            </a:p>
          </p:txBody>
        </p:sp>
        <p:graphicFrame>
          <p:nvGraphicFramePr>
            <p:cNvPr id="43" name="Chart 42">
              <a:extLst>
                <a:ext uri="{FF2B5EF4-FFF2-40B4-BE49-F238E27FC236}">
                  <a16:creationId xmlns:a16="http://schemas.microsoft.com/office/drawing/2014/main" id="{6B21EF45-9DE2-4034-AB65-E71C5804C1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23779411"/>
                </p:ext>
              </p:extLst>
            </p:nvPr>
          </p:nvGraphicFramePr>
          <p:xfrm>
            <a:off x="5686602" y="1976561"/>
            <a:ext cx="3743658" cy="2495772"/>
          </p:xfrm>
          <a:graphic>
            <a:graphicData uri="http://schemas.openxmlformats.org/drawingml/2006/chart">
              <c:chart xmlns:c="http://schemas.openxmlformats.org/drawingml/2006/chart" xmlns:r="http://schemas.openxmlformats.org/officeDocument/2006/relationships" r:id="rId5"/>
            </a:graphicData>
          </a:graphic>
        </p:graphicFrame>
        <p:sp>
          <p:nvSpPr>
            <p:cNvPr id="54" name="TextBox 53">
              <a:extLst>
                <a:ext uri="{FF2B5EF4-FFF2-40B4-BE49-F238E27FC236}">
                  <a16:creationId xmlns:a16="http://schemas.microsoft.com/office/drawing/2014/main" id="{9D885B60-149B-4CE7-AAAA-0C3A15070221}"/>
                </a:ext>
                <a:ext uri="{C183D7F6-B498-43B3-948B-1728B52AA6E4}">
                  <adec:decorative xmlns:adec="http://schemas.microsoft.com/office/drawing/2017/decorative" val="1"/>
                </a:ext>
              </a:extLst>
            </p:cNvPr>
            <p:cNvSpPr txBox="1"/>
            <p:nvPr/>
          </p:nvSpPr>
          <p:spPr>
            <a:xfrm>
              <a:off x="7452604" y="2893843"/>
              <a:ext cx="1323257" cy="461665"/>
            </a:xfrm>
            <a:prstGeom prst="rect">
              <a:avLst/>
            </a:prstGeom>
          </p:spPr>
          <p:txBody>
            <a:bodyPr wrap="square" rtlCol="0">
              <a:spAutoFit/>
            </a:bodyPr>
            <a:lstStyle/>
            <a:p>
              <a:pPr marL="0" indent="0" algn="ctr" fontAlgn="auto">
                <a:buNone/>
              </a:pPr>
              <a:r>
                <a:rPr lang="en-US" sz="2400" dirty="0">
                  <a:solidFill>
                    <a:schemeClr val="bg1"/>
                  </a:solidFill>
                  <a:latin typeface="+mj-lt"/>
                </a:rPr>
                <a:t>50.5</a:t>
              </a:r>
              <a:r>
                <a:rPr lang="en-US" sz="2400" baseline="30000" dirty="0">
                  <a:solidFill>
                    <a:schemeClr val="bg1"/>
                  </a:solidFill>
                  <a:latin typeface="+mj-lt"/>
                </a:rPr>
                <a:t>%</a:t>
              </a:r>
              <a:endParaRPr lang="en-US" sz="2000" baseline="30000" dirty="0">
                <a:solidFill>
                  <a:schemeClr val="bg1"/>
                </a:solidFill>
                <a:latin typeface="+mj-lt"/>
              </a:endParaRPr>
            </a:p>
          </p:txBody>
        </p:sp>
        <p:sp>
          <p:nvSpPr>
            <p:cNvPr id="42" name="TextBox 41">
              <a:extLst>
                <a:ext uri="{FF2B5EF4-FFF2-40B4-BE49-F238E27FC236}">
                  <a16:creationId xmlns:a16="http://schemas.microsoft.com/office/drawing/2014/main" id="{3542B7ED-6B36-4183-81DE-62B8E2BD3949}"/>
                </a:ext>
                <a:ext uri="{C183D7F6-B498-43B3-948B-1728B52AA6E4}">
                  <adec:decorative xmlns:adec="http://schemas.microsoft.com/office/drawing/2017/decorative" val="1"/>
                </a:ext>
              </a:extLst>
            </p:cNvPr>
            <p:cNvSpPr txBox="1"/>
            <p:nvPr/>
          </p:nvSpPr>
          <p:spPr>
            <a:xfrm>
              <a:off x="4704772" y="4667389"/>
              <a:ext cx="4047285" cy="369332"/>
            </a:xfrm>
            <a:prstGeom prst="rect">
              <a:avLst/>
            </a:prstGeom>
          </p:spPr>
          <p:txBody>
            <a:bodyPr wrap="square" rtlCol="0">
              <a:spAutoFit/>
            </a:bodyPr>
            <a:lstStyle/>
            <a:p>
              <a:pPr marL="0" indent="0" algn="l" fontAlgn="auto">
                <a:buNone/>
              </a:pPr>
              <a:r>
                <a:rPr lang="en-US" dirty="0">
                  <a:solidFill>
                    <a:schemeClr val="tx1">
                      <a:lumMod val="75000"/>
                      <a:lumOff val="25000"/>
                    </a:schemeClr>
                  </a:solidFill>
                  <a:latin typeface="+mj-lt"/>
                </a:rPr>
                <a:t>Employees who took disability leave</a:t>
              </a:r>
            </a:p>
          </p:txBody>
        </p:sp>
        <p:sp>
          <p:nvSpPr>
            <p:cNvPr id="44" name="Rectangle 43">
              <a:extLst>
                <a:ext uri="{FF2B5EF4-FFF2-40B4-BE49-F238E27FC236}">
                  <a16:creationId xmlns:a16="http://schemas.microsoft.com/office/drawing/2014/main" id="{C3616496-7FC9-4169-80AA-5DF1F1BEA858}"/>
                </a:ext>
                <a:ext uri="{C183D7F6-B498-43B3-948B-1728B52AA6E4}">
                  <adec:decorative xmlns:adec="http://schemas.microsoft.com/office/drawing/2017/decorative" val="1"/>
                </a:ext>
              </a:extLst>
            </p:cNvPr>
            <p:cNvSpPr/>
            <p:nvPr/>
          </p:nvSpPr>
          <p:spPr>
            <a:xfrm>
              <a:off x="4395263" y="4713546"/>
              <a:ext cx="277018" cy="27701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7F84594B-29C5-46B8-91DA-566E055C2470}"/>
                </a:ext>
                <a:ext uri="{C183D7F6-B498-43B3-948B-1728B52AA6E4}">
                  <adec:decorative xmlns:adec="http://schemas.microsoft.com/office/drawing/2017/decorative" val="1"/>
                </a:ext>
              </a:extLst>
            </p:cNvPr>
            <p:cNvSpPr/>
            <p:nvPr/>
          </p:nvSpPr>
          <p:spPr>
            <a:xfrm>
              <a:off x="4395263" y="5164283"/>
              <a:ext cx="277018" cy="277018"/>
            </a:xfrm>
            <a:prstGeom prst="rect">
              <a:avLst/>
            </a:prstGeom>
            <a:solidFill>
              <a:schemeClr val="accent6">
                <a:lumMod val="40000"/>
                <a:lumOff val="60000"/>
              </a:schemeClr>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6E0FB324-B55A-4B46-8DA2-D0D92F682B9B}"/>
                </a:ext>
                <a:ext uri="{C183D7F6-B498-43B3-948B-1728B52AA6E4}">
                  <adec:decorative xmlns:adec="http://schemas.microsoft.com/office/drawing/2017/decorative" val="1"/>
                </a:ext>
              </a:extLst>
            </p:cNvPr>
            <p:cNvSpPr/>
            <p:nvPr/>
          </p:nvSpPr>
          <p:spPr>
            <a:xfrm>
              <a:off x="4732153" y="5118126"/>
              <a:ext cx="3685624" cy="369332"/>
            </a:xfrm>
            <a:prstGeom prst="rect">
              <a:avLst/>
            </a:prstGeom>
          </p:spPr>
          <p:txBody>
            <a:bodyPr wrap="none">
              <a:spAutoFit/>
            </a:bodyPr>
            <a:lstStyle/>
            <a:p>
              <a:pPr lvl="0" fontAlgn="auto"/>
              <a:r>
                <a:rPr lang="en-US" dirty="0">
                  <a:solidFill>
                    <a:srgbClr val="303030">
                      <a:lumMod val="75000"/>
                      <a:lumOff val="25000"/>
                    </a:srgbClr>
                  </a:solidFill>
                  <a:latin typeface="Arial" panose="020B0604020202020204"/>
                </a:rPr>
                <a:t>Employees with no disability leave</a:t>
              </a:r>
            </a:p>
          </p:txBody>
        </p:sp>
      </p:grpSp>
      <p:sp>
        <p:nvSpPr>
          <p:cNvPr id="45" name="Shape 260">
            <a:extLst>
              <a:ext uri="{FF2B5EF4-FFF2-40B4-BE49-F238E27FC236}">
                <a16:creationId xmlns:a16="http://schemas.microsoft.com/office/drawing/2014/main" id="{1A0D28BF-C2BF-4001-AFFA-907B2CD3DEA1}"/>
              </a:ext>
            </a:extLst>
          </p:cNvPr>
          <p:cNvSpPr/>
          <p:nvPr/>
        </p:nvSpPr>
        <p:spPr>
          <a:xfrm>
            <a:off x="536095" y="5984520"/>
            <a:ext cx="8253413" cy="384719"/>
          </a:xfrm>
          <a:prstGeom prst="rect">
            <a:avLst/>
          </a:prstGeom>
          <a:ln w="12700">
            <a:miter lim="400000"/>
          </a:ln>
        </p:spPr>
        <p:txBody>
          <a:bodyPr lIns="45719" tIns="45719" rIns="45719" bIns="45719">
            <a:spAutoFit/>
          </a:bodyPr>
          <a:lstStyle/>
          <a:p>
            <a:r>
              <a:rPr lang="en-US" sz="1000" dirty="0">
                <a:solidFill>
                  <a:srgbClr val="303030">
                    <a:lumMod val="75000"/>
                    <a:lumOff val="25000"/>
                  </a:srgbClr>
                </a:solidFill>
                <a:latin typeface="Arial"/>
                <a:cs typeface="Arial"/>
              </a:rPr>
              <a:t>Source: </a:t>
            </a:r>
            <a:r>
              <a:rPr lang="en-US" sz="1000" i="1" dirty="0">
                <a:solidFill>
                  <a:srgbClr val="303030">
                    <a:lumMod val="75000"/>
                    <a:lumOff val="25000"/>
                  </a:srgbClr>
                </a:solidFill>
                <a:latin typeface="Arial"/>
                <a:cs typeface="Arial"/>
              </a:rPr>
              <a:t>Health Affairs</a:t>
            </a:r>
            <a:r>
              <a:rPr lang="en-US" sz="1000" dirty="0">
                <a:solidFill>
                  <a:srgbClr val="303030">
                    <a:lumMod val="75000"/>
                    <a:lumOff val="25000"/>
                  </a:srgbClr>
                </a:solidFill>
                <a:latin typeface="Arial"/>
                <a:cs typeface="Arial"/>
              </a:rPr>
              <a:t>, February 2017</a:t>
            </a:r>
            <a:r>
              <a:rPr lang="en-US" sz="1000" baseline="30000" dirty="0">
                <a:solidFill>
                  <a:schemeClr val="tx1">
                    <a:lumMod val="50000"/>
                    <a:lumOff val="50000"/>
                  </a:schemeClr>
                </a:solidFill>
                <a:latin typeface="Arial" panose="020B0604020202020204" pitchFamily="34" charset="0"/>
                <a:cs typeface="Arial" panose="020B0604020202020204" pitchFamily="34" charset="0"/>
                <a:sym typeface="Arial" charset="0"/>
              </a:rPr>
              <a:t>  </a:t>
            </a:r>
            <a:endParaRPr lang="en-US" sz="1000" dirty="0">
              <a:solidFill>
                <a:schemeClr val="tx1">
                  <a:lumMod val="50000"/>
                  <a:lumOff val="50000"/>
                </a:schemeClr>
              </a:solidFill>
              <a:latin typeface="Arial" panose="020B0604020202020204" pitchFamily="34" charset="0"/>
              <a:cs typeface="Arial" panose="020B0604020202020204" pitchFamily="34" charset="0"/>
            </a:endParaRPr>
          </a:p>
          <a:p>
            <a:pPr defTabSz="455613" eaLnBrk="1" hangingPunct="1"/>
            <a:endParaRPr lang="en-US" sz="900" dirty="0">
              <a:solidFill>
                <a:schemeClr val="tx1">
                  <a:lumMod val="50000"/>
                  <a:lumOff val="50000"/>
                </a:schemeClr>
              </a:solidFill>
              <a:latin typeface="Arial" panose="020B0604020202020204" pitchFamily="34" charset="0"/>
              <a:cs typeface="Arial" panose="020B0604020202020204" pitchFamily="34" charset="0"/>
              <a:sym typeface="Arial" charset="0"/>
            </a:endParaRPr>
          </a:p>
        </p:txBody>
      </p:sp>
      <p:sp>
        <p:nvSpPr>
          <p:cNvPr id="24" name="Footer Placeholder 3">
            <a:extLst>
              <a:ext uri="{FF2B5EF4-FFF2-40B4-BE49-F238E27FC236}">
                <a16:creationId xmlns:a16="http://schemas.microsoft.com/office/drawing/2014/main" id="{43F8591B-AA14-4D76-BDFD-297BCEE3BC17}"/>
              </a:ext>
            </a:extLst>
          </p:cNvPr>
          <p:cNvSpPr>
            <a:spLocks noGrp="1"/>
          </p:cNvSpPr>
          <p:nvPr>
            <p:ph type="ftr" sz="quarter" idx="11"/>
          </p:nvPr>
        </p:nvSpPr>
        <p:spPr>
          <a:xfrm>
            <a:off x="457199" y="336111"/>
            <a:ext cx="4882551" cy="365125"/>
          </a:xfrm>
        </p:spPr>
        <p:txBody>
          <a:bodyPr/>
          <a:lstStyle/>
          <a:p>
            <a:r>
              <a:rPr lang="en-US" dirty="0"/>
              <a:t>INTEGRATED CHRONIC DISEASE MANAGEMENT FOR SMALL BUSINESSES</a:t>
            </a:r>
          </a:p>
          <a:p>
            <a:pPr defTabSz="457200" fontAlgn="auto">
              <a:spcBef>
                <a:spcPts val="300"/>
              </a:spcBef>
              <a:spcAft>
                <a:spcPts val="900"/>
              </a:spcAft>
              <a:buClr>
                <a:schemeClr val="tx1">
                  <a:lumMod val="25000"/>
                  <a:lumOff val="75000"/>
                </a:schemeClr>
              </a:buClr>
              <a:buFont typeface="Wingdings" charset="2"/>
              <a:buNone/>
            </a:pPr>
            <a:endParaRPr lang="en-US" dirty="0"/>
          </a:p>
        </p:txBody>
      </p:sp>
    </p:spTree>
    <p:custDataLst>
      <p:tags r:id="rId1"/>
    </p:custDataLst>
    <p:extLst>
      <p:ext uri="{BB962C8B-B14F-4D97-AF65-F5344CB8AC3E}">
        <p14:creationId xmlns:p14="http://schemas.microsoft.com/office/powerpoint/2010/main" val="4038994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55663-AD34-4A9F-B870-A9C2E043A13A}"/>
              </a:ext>
            </a:extLst>
          </p:cNvPr>
          <p:cNvSpPr>
            <a:spLocks noGrp="1"/>
          </p:cNvSpPr>
          <p:nvPr>
            <p:ph type="title"/>
          </p:nvPr>
        </p:nvSpPr>
        <p:spPr/>
        <p:txBody>
          <a:bodyPr/>
          <a:lstStyle/>
          <a:p>
            <a:r>
              <a:rPr lang="en-US" dirty="0"/>
              <a:t>Why it matters: preventing and managing </a:t>
            </a:r>
            <a:br>
              <a:rPr lang="en-US" dirty="0"/>
            </a:br>
            <a:r>
              <a:rPr lang="en-US" dirty="0"/>
              <a:t>your employees’ chronic diseases</a:t>
            </a:r>
          </a:p>
        </p:txBody>
      </p:sp>
      <p:sp>
        <p:nvSpPr>
          <p:cNvPr id="3" name="Text Placeholder 2">
            <a:extLst>
              <a:ext uri="{FF2B5EF4-FFF2-40B4-BE49-F238E27FC236}">
                <a16:creationId xmlns:a16="http://schemas.microsoft.com/office/drawing/2014/main" id="{0DEEB047-2B95-43C4-92F2-6432929163B3}"/>
              </a:ext>
            </a:extLst>
          </p:cNvPr>
          <p:cNvSpPr>
            <a:spLocks noGrp="1"/>
          </p:cNvSpPr>
          <p:nvPr>
            <p:ph type="body" sz="quarter" idx="10"/>
          </p:nvPr>
        </p:nvSpPr>
        <p:spPr>
          <a:xfrm>
            <a:off x="4885354" y="1995948"/>
            <a:ext cx="4258645" cy="4018816"/>
          </a:xfrm>
        </p:spPr>
        <p:txBody>
          <a:bodyPr/>
          <a:lstStyle/>
          <a:p>
            <a:pPr marL="0" indent="0">
              <a:buNone/>
            </a:pPr>
            <a:r>
              <a:rPr lang="en-US" dirty="0"/>
              <a:t>Preventing chronic diseases, or effectively managing their symptoms, can help restore your employees’ quality of life. It also increases your productivity, and reduces health care costs for both you and your employees. </a:t>
            </a:r>
          </a:p>
        </p:txBody>
      </p:sp>
      <p:pic>
        <p:nvPicPr>
          <p:cNvPr id="7" name="Picture Placeholder 6" descr="A doctor talking with a patient">
            <a:extLst>
              <a:ext uri="{FF2B5EF4-FFF2-40B4-BE49-F238E27FC236}">
                <a16:creationId xmlns:a16="http://schemas.microsoft.com/office/drawing/2014/main" id="{A8E3DE9F-5515-45FA-A0B7-A8F75E51A275}"/>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l="31849" t="11456" r="6726" b="10834"/>
          <a:stretch/>
        </p:blipFill>
        <p:spPr>
          <a:xfrm>
            <a:off x="0" y="1995948"/>
            <a:ext cx="4765675" cy="4018816"/>
          </a:xfrm>
        </p:spPr>
      </p:pic>
      <p:sp>
        <p:nvSpPr>
          <p:cNvPr id="6" name="Footer Placeholder 3">
            <a:extLst>
              <a:ext uri="{FF2B5EF4-FFF2-40B4-BE49-F238E27FC236}">
                <a16:creationId xmlns:a16="http://schemas.microsoft.com/office/drawing/2014/main" id="{F7886778-AA4F-4EDF-ADD5-EBC52F954885}"/>
              </a:ext>
            </a:extLst>
          </p:cNvPr>
          <p:cNvSpPr txBox="1">
            <a:spLocks/>
          </p:cNvSpPr>
          <p:nvPr/>
        </p:nvSpPr>
        <p:spPr>
          <a:xfrm>
            <a:off x="457199" y="336111"/>
            <a:ext cx="4882551" cy="365125"/>
          </a:xfrm>
          <a:prstGeom prst="rect">
            <a:avLst/>
          </a:prstGeom>
        </p:spPr>
        <p:txBody>
          <a:bodyPr>
            <a:noAutofit/>
          </a:bodyPr>
          <a:lstStyle>
            <a:defPPr>
              <a:defRPr lang="en-US"/>
            </a:defPPr>
            <a:lvl1pPr>
              <a:defRPr lang="en-US" sz="1000" b="0" i="0" baseline="0" smtClean="0">
                <a:solidFill>
                  <a:srgbClr val="646464"/>
                </a:solidFill>
                <a:latin typeface="Arial"/>
                <a:cs typeface="Arial"/>
              </a:defRPr>
            </a:lvl1pPr>
          </a:lstStyle>
          <a:p>
            <a:r>
              <a:rPr lang="en-US" dirty="0"/>
              <a:t>INTEGRATED CHRONIC DISEASE MANAGEMENT FOR SMALL BUSINESSES</a:t>
            </a:r>
          </a:p>
          <a:p>
            <a:endParaRPr lang="en-US" dirty="0"/>
          </a:p>
        </p:txBody>
      </p:sp>
    </p:spTree>
    <p:extLst>
      <p:ext uri="{BB962C8B-B14F-4D97-AF65-F5344CB8AC3E}">
        <p14:creationId xmlns:p14="http://schemas.microsoft.com/office/powerpoint/2010/main" val="784067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55663-AD34-4A9F-B870-A9C2E043A13A}"/>
              </a:ext>
            </a:extLst>
          </p:cNvPr>
          <p:cNvSpPr>
            <a:spLocks noGrp="1"/>
          </p:cNvSpPr>
          <p:nvPr>
            <p:ph type="title"/>
          </p:nvPr>
        </p:nvSpPr>
        <p:spPr/>
        <p:txBody>
          <a:bodyPr/>
          <a:lstStyle/>
          <a:p>
            <a:r>
              <a:rPr lang="en-US" dirty="0"/>
              <a:t>How care engagement benefits your workforce </a:t>
            </a:r>
          </a:p>
        </p:txBody>
      </p:sp>
      <p:sp>
        <p:nvSpPr>
          <p:cNvPr id="3" name="Text Placeholder 2">
            <a:extLst>
              <a:ext uri="{FF2B5EF4-FFF2-40B4-BE49-F238E27FC236}">
                <a16:creationId xmlns:a16="http://schemas.microsoft.com/office/drawing/2014/main" id="{0DEEB047-2B95-43C4-92F2-6432929163B3}"/>
              </a:ext>
            </a:extLst>
          </p:cNvPr>
          <p:cNvSpPr>
            <a:spLocks noGrp="1"/>
          </p:cNvSpPr>
          <p:nvPr>
            <p:ph type="body" sz="quarter" idx="10"/>
          </p:nvPr>
        </p:nvSpPr>
        <p:spPr>
          <a:xfrm>
            <a:off x="0" y="1764146"/>
            <a:ext cx="4660490" cy="4250618"/>
          </a:xfrm>
        </p:spPr>
        <p:txBody>
          <a:bodyPr/>
          <a:lstStyle/>
          <a:p>
            <a:pPr marL="0" indent="0">
              <a:buNone/>
            </a:pPr>
            <a:r>
              <a:rPr lang="en-US" dirty="0"/>
              <a:t>When your employees with chronic conditions are more engaged in their health, they’re more likely to: </a:t>
            </a:r>
          </a:p>
          <a:p>
            <a:pPr marL="403225"/>
            <a:r>
              <a:rPr lang="en-US" sz="2000" dirty="0"/>
              <a:t>Get regular care and adhere </a:t>
            </a:r>
            <a:br>
              <a:rPr lang="en-US" sz="2000" dirty="0"/>
            </a:br>
            <a:r>
              <a:rPr lang="en-US" sz="2000" dirty="0"/>
              <a:t>to treatment</a:t>
            </a:r>
          </a:p>
          <a:p>
            <a:pPr marL="403225"/>
            <a:r>
              <a:rPr lang="en-US" sz="2000" dirty="0"/>
              <a:t>Actively monitor their conditions</a:t>
            </a:r>
          </a:p>
          <a:p>
            <a:pPr marL="0" indent="0">
              <a:buNone/>
            </a:pPr>
            <a:r>
              <a:rPr lang="en-US" dirty="0"/>
              <a:t>The result? Your employees feel healthier and you have a more productive workforce. </a:t>
            </a:r>
          </a:p>
          <a:p>
            <a:pPr indent="0">
              <a:buNone/>
            </a:pPr>
            <a:endParaRPr lang="en-US" sz="2000" dirty="0"/>
          </a:p>
        </p:txBody>
      </p:sp>
      <p:pic>
        <p:nvPicPr>
          <p:cNvPr id="15" name="Picture Placeholder 14" descr="A patient using KP mobile app">
            <a:extLst>
              <a:ext uri="{FF2B5EF4-FFF2-40B4-BE49-F238E27FC236}">
                <a16:creationId xmlns:a16="http://schemas.microsoft.com/office/drawing/2014/main" id="{82DE7C11-A748-478D-81E7-9738A6EB6A0E}"/>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l="31542" r="-3"/>
          <a:stretch/>
        </p:blipFill>
        <p:spPr>
          <a:xfrm>
            <a:off x="4778477" y="1764146"/>
            <a:ext cx="4365729" cy="4250618"/>
          </a:xfrm>
        </p:spPr>
      </p:pic>
      <p:sp>
        <p:nvSpPr>
          <p:cNvPr id="6" name="Footer Placeholder 3">
            <a:extLst>
              <a:ext uri="{FF2B5EF4-FFF2-40B4-BE49-F238E27FC236}">
                <a16:creationId xmlns:a16="http://schemas.microsoft.com/office/drawing/2014/main" id="{96C60C67-B6A2-4CE4-B4B3-04D53BB83401}"/>
              </a:ext>
            </a:extLst>
          </p:cNvPr>
          <p:cNvSpPr txBox="1">
            <a:spLocks/>
          </p:cNvSpPr>
          <p:nvPr/>
        </p:nvSpPr>
        <p:spPr>
          <a:xfrm>
            <a:off x="457199" y="336111"/>
            <a:ext cx="4882551" cy="365125"/>
          </a:xfrm>
          <a:prstGeom prst="rect">
            <a:avLst/>
          </a:prstGeom>
        </p:spPr>
        <p:txBody>
          <a:bodyPr>
            <a:noAutofit/>
          </a:bodyPr>
          <a:lstStyle>
            <a:defPPr>
              <a:defRPr lang="en-US"/>
            </a:defPPr>
            <a:lvl1pPr>
              <a:defRPr sz="1000" b="0" i="0" baseline="0">
                <a:solidFill>
                  <a:srgbClr val="646464"/>
                </a:solidFill>
                <a:latin typeface="Arial"/>
                <a:cs typeface="Arial"/>
              </a:defRPr>
            </a:lvl1pPr>
          </a:lstStyle>
          <a:p>
            <a:r>
              <a:rPr lang="en-US" dirty="0"/>
              <a:t>INTEGRATED CHRONIC DISEASE MANAGEMENT FOR SMALL BUSINESSES</a:t>
            </a:r>
          </a:p>
          <a:p>
            <a:endParaRPr lang="en-US" dirty="0"/>
          </a:p>
        </p:txBody>
      </p:sp>
    </p:spTree>
    <p:extLst>
      <p:ext uri="{BB962C8B-B14F-4D97-AF65-F5344CB8AC3E}">
        <p14:creationId xmlns:p14="http://schemas.microsoft.com/office/powerpoint/2010/main" val="2137651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55663-AD34-4A9F-B870-A9C2E043A13A}"/>
              </a:ext>
            </a:extLst>
          </p:cNvPr>
          <p:cNvSpPr>
            <a:spLocks noGrp="1"/>
          </p:cNvSpPr>
          <p:nvPr>
            <p:ph type="title"/>
          </p:nvPr>
        </p:nvSpPr>
        <p:spPr/>
        <p:txBody>
          <a:bodyPr/>
          <a:lstStyle/>
          <a:p>
            <a:r>
              <a:rPr lang="en-US" dirty="0"/>
              <a:t>How the right health partner can help </a:t>
            </a:r>
          </a:p>
        </p:txBody>
      </p:sp>
      <p:sp>
        <p:nvSpPr>
          <p:cNvPr id="3" name="Text Placeholder 2">
            <a:extLst>
              <a:ext uri="{FF2B5EF4-FFF2-40B4-BE49-F238E27FC236}">
                <a16:creationId xmlns:a16="http://schemas.microsoft.com/office/drawing/2014/main" id="{0DEEB047-2B95-43C4-92F2-6432929163B3}"/>
              </a:ext>
            </a:extLst>
          </p:cNvPr>
          <p:cNvSpPr>
            <a:spLocks noGrp="1"/>
          </p:cNvSpPr>
          <p:nvPr>
            <p:ph type="body" sz="quarter" idx="10"/>
          </p:nvPr>
        </p:nvSpPr>
        <p:spPr>
          <a:xfrm>
            <a:off x="4355691" y="1764146"/>
            <a:ext cx="4788310" cy="4250618"/>
          </a:xfrm>
        </p:spPr>
        <p:txBody>
          <a:bodyPr/>
          <a:lstStyle/>
          <a:p>
            <a:pPr marL="0" indent="0">
              <a:buNone/>
            </a:pPr>
            <a:r>
              <a:rPr lang="en-US" dirty="0"/>
              <a:t>Your health partner should: </a:t>
            </a:r>
          </a:p>
          <a:p>
            <a:pPr marL="463550"/>
            <a:r>
              <a:rPr lang="en-US" sz="2000" dirty="0"/>
              <a:t>Provide easy-to-use health resources for both you and your employees</a:t>
            </a:r>
          </a:p>
          <a:p>
            <a:pPr marL="463550"/>
            <a:r>
              <a:rPr lang="en-US" sz="2000" dirty="0"/>
              <a:t>Track your workforce’s health engagement to develop your workforce health strategy</a:t>
            </a:r>
          </a:p>
          <a:p>
            <a:pPr marL="463550"/>
            <a:r>
              <a:rPr lang="en-US" sz="2000" dirty="0"/>
              <a:t>Show how your health savings translate into work hours saved each year</a:t>
            </a:r>
          </a:p>
          <a:p>
            <a:endParaRPr lang="en-US" dirty="0"/>
          </a:p>
        </p:txBody>
      </p:sp>
      <p:pic>
        <p:nvPicPr>
          <p:cNvPr id="11" name="Picture Placeholder 10" descr="Two people in a discussion">
            <a:extLst>
              <a:ext uri="{FF2B5EF4-FFF2-40B4-BE49-F238E27FC236}">
                <a16:creationId xmlns:a16="http://schemas.microsoft.com/office/drawing/2014/main" id="{B5ED7A97-DC5B-44D5-8439-147A90645DF5}"/>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l="51273" t="11470" r="1708" b="18125"/>
          <a:stretch/>
        </p:blipFill>
        <p:spPr>
          <a:xfrm>
            <a:off x="1" y="1764146"/>
            <a:ext cx="4258646" cy="4250618"/>
          </a:xfrm>
        </p:spPr>
      </p:pic>
      <p:sp>
        <p:nvSpPr>
          <p:cNvPr id="6" name="Footer Placeholder 3">
            <a:extLst>
              <a:ext uri="{FF2B5EF4-FFF2-40B4-BE49-F238E27FC236}">
                <a16:creationId xmlns:a16="http://schemas.microsoft.com/office/drawing/2014/main" id="{A5462EF3-5FC2-4D29-8033-94BF09B08DA2}"/>
              </a:ext>
            </a:extLst>
          </p:cNvPr>
          <p:cNvSpPr txBox="1">
            <a:spLocks/>
          </p:cNvSpPr>
          <p:nvPr/>
        </p:nvSpPr>
        <p:spPr>
          <a:xfrm>
            <a:off x="457199" y="336111"/>
            <a:ext cx="4882551" cy="365125"/>
          </a:xfrm>
          <a:prstGeom prst="rect">
            <a:avLst/>
          </a:prstGeom>
        </p:spPr>
        <p:txBody>
          <a:bodyPr>
            <a:noAutofit/>
          </a:bodyPr>
          <a:lstStyle>
            <a:defPPr>
              <a:defRPr lang="en-US"/>
            </a:defPPr>
            <a:lvl1pPr>
              <a:defRPr sz="1000" b="0" i="0" baseline="0">
                <a:solidFill>
                  <a:srgbClr val="646464"/>
                </a:solidFill>
                <a:latin typeface="Arial"/>
                <a:cs typeface="Arial"/>
              </a:defRPr>
            </a:lvl1pPr>
          </a:lstStyle>
          <a:p>
            <a:r>
              <a:rPr lang="en-US" dirty="0"/>
              <a:t>INTEGRATED CHRONIC DISEASE MANAGEMENT FOR SMALL BUSINESSES</a:t>
            </a:r>
          </a:p>
          <a:p>
            <a:endParaRPr lang="en-US" dirty="0"/>
          </a:p>
        </p:txBody>
      </p:sp>
    </p:spTree>
    <p:extLst>
      <p:ext uri="{BB962C8B-B14F-4D97-AF65-F5344CB8AC3E}">
        <p14:creationId xmlns:p14="http://schemas.microsoft.com/office/powerpoint/2010/main" val="2216372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3FCC5-DC63-4BCF-8822-DA4521783CAD}"/>
              </a:ext>
            </a:extLst>
          </p:cNvPr>
          <p:cNvSpPr>
            <a:spLocks noGrp="1"/>
          </p:cNvSpPr>
          <p:nvPr>
            <p:ph type="title"/>
          </p:nvPr>
        </p:nvSpPr>
        <p:spPr/>
        <p:txBody>
          <a:bodyPr>
            <a:normAutofit fontScale="90000"/>
          </a:bodyPr>
          <a:lstStyle/>
          <a:p>
            <a:r>
              <a:rPr lang="en-US" dirty="0"/>
              <a:t>Kaiser Permanente’s integrated chronic disease management</a:t>
            </a:r>
            <a:br>
              <a:rPr lang="en-US" dirty="0"/>
            </a:br>
            <a:endParaRPr lang="en-US" dirty="0"/>
          </a:p>
        </p:txBody>
      </p:sp>
    </p:spTree>
    <p:extLst>
      <p:ext uri="{BB962C8B-B14F-4D97-AF65-F5344CB8AC3E}">
        <p14:creationId xmlns:p14="http://schemas.microsoft.com/office/powerpoint/2010/main" val="131808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691A0AB5-E518-40DB-9ACE-D8126D0599CF}"/>
              </a:ext>
            </a:extLst>
          </p:cNvPr>
          <p:cNvSpPr>
            <a:spLocks noGrp="1"/>
          </p:cNvSpPr>
          <p:nvPr>
            <p:ph type="title"/>
          </p:nvPr>
        </p:nvSpPr>
        <p:spPr>
          <a:xfrm>
            <a:off x="457199" y="782630"/>
            <a:ext cx="8427493" cy="578085"/>
          </a:xfrm>
        </p:spPr>
        <p:txBody>
          <a:bodyPr/>
          <a:lstStyle/>
          <a:p>
            <a:r>
              <a:rPr lang="en-US" dirty="0"/>
              <a:t>The power of an integrated approach to </a:t>
            </a:r>
            <a:br>
              <a:rPr lang="en-US" dirty="0"/>
            </a:br>
            <a:r>
              <a:rPr lang="en-US" dirty="0"/>
              <a:t>chronic disease management</a:t>
            </a:r>
          </a:p>
        </p:txBody>
      </p:sp>
      <p:pic>
        <p:nvPicPr>
          <p:cNvPr id="2" name="Picture 1" descr="Kaiser Permanente member at center of a circle with four icons representing">
            <a:extLst>
              <a:ext uri="{FF2B5EF4-FFF2-40B4-BE49-F238E27FC236}">
                <a16:creationId xmlns:a16="http://schemas.microsoft.com/office/drawing/2014/main" id="{1C102154-51B4-4E0D-9066-2A6AE1B162D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347981" y="2340532"/>
            <a:ext cx="4281419" cy="3622489"/>
          </a:xfrm>
          <a:prstGeom prst="rect">
            <a:avLst/>
          </a:prstGeom>
        </p:spPr>
      </p:pic>
      <p:sp>
        <p:nvSpPr>
          <p:cNvPr id="63" name="TextBox 62">
            <a:extLst>
              <a:ext uri="{FF2B5EF4-FFF2-40B4-BE49-F238E27FC236}">
                <a16:creationId xmlns:a16="http://schemas.microsoft.com/office/drawing/2014/main" id="{8DCCD849-65ED-4045-9604-38FCEE0E457D}"/>
              </a:ext>
            </a:extLst>
          </p:cNvPr>
          <p:cNvSpPr txBox="1"/>
          <p:nvPr/>
        </p:nvSpPr>
        <p:spPr>
          <a:xfrm>
            <a:off x="456309" y="2724594"/>
            <a:ext cx="1642964" cy="584775"/>
          </a:xfrm>
          <a:prstGeom prst="rect">
            <a:avLst/>
          </a:prstGeom>
          <a:noFill/>
        </p:spPr>
        <p:txBody>
          <a:bodyPr wrap="square" rtlCol="0">
            <a:spAutoFit/>
          </a:bodyPr>
          <a:lstStyle/>
          <a:p>
            <a:pPr algn="r"/>
            <a:r>
              <a:rPr lang="en-US" sz="1600" b="1" dirty="0">
                <a:solidFill>
                  <a:schemeClr val="tx2"/>
                </a:solidFill>
                <a:latin typeface="+mj-lt"/>
              </a:rPr>
              <a:t>Integrated care and coverage</a:t>
            </a:r>
          </a:p>
        </p:txBody>
      </p:sp>
      <p:sp>
        <p:nvSpPr>
          <p:cNvPr id="66" name="TextBox 65">
            <a:extLst>
              <a:ext uri="{FF2B5EF4-FFF2-40B4-BE49-F238E27FC236}">
                <a16:creationId xmlns:a16="http://schemas.microsoft.com/office/drawing/2014/main" id="{240E558A-6213-48A6-8497-1DD44EA4C4AB}"/>
              </a:ext>
            </a:extLst>
          </p:cNvPr>
          <p:cNvSpPr txBox="1"/>
          <p:nvPr/>
        </p:nvSpPr>
        <p:spPr>
          <a:xfrm>
            <a:off x="6834120" y="2724594"/>
            <a:ext cx="1832362" cy="584775"/>
          </a:xfrm>
          <a:prstGeom prst="rect">
            <a:avLst/>
          </a:prstGeom>
          <a:noFill/>
        </p:spPr>
        <p:txBody>
          <a:bodyPr wrap="square" rtlCol="0">
            <a:spAutoFit/>
          </a:bodyPr>
          <a:lstStyle/>
          <a:p>
            <a:r>
              <a:rPr lang="en-US" sz="1600" b="1" dirty="0">
                <a:solidFill>
                  <a:schemeClr val="tx2"/>
                </a:solidFill>
                <a:latin typeface="+mj-lt"/>
              </a:rPr>
              <a:t>Focused on prevention</a:t>
            </a:r>
          </a:p>
        </p:txBody>
      </p:sp>
      <p:sp>
        <p:nvSpPr>
          <p:cNvPr id="64" name="TextBox 63">
            <a:extLst>
              <a:ext uri="{FF2B5EF4-FFF2-40B4-BE49-F238E27FC236}">
                <a16:creationId xmlns:a16="http://schemas.microsoft.com/office/drawing/2014/main" id="{A4683E02-E6DB-42C3-B165-F2C74EE024FC}"/>
              </a:ext>
            </a:extLst>
          </p:cNvPr>
          <p:cNvSpPr txBox="1"/>
          <p:nvPr/>
        </p:nvSpPr>
        <p:spPr>
          <a:xfrm>
            <a:off x="815393" y="5009654"/>
            <a:ext cx="1283880" cy="584775"/>
          </a:xfrm>
          <a:prstGeom prst="rect">
            <a:avLst/>
          </a:prstGeom>
          <a:noFill/>
        </p:spPr>
        <p:txBody>
          <a:bodyPr wrap="square" rtlCol="0">
            <a:spAutoFit/>
          </a:bodyPr>
          <a:lstStyle/>
          <a:p>
            <a:pPr algn="r"/>
            <a:r>
              <a:rPr lang="en-US" sz="1600" b="1" dirty="0">
                <a:solidFill>
                  <a:schemeClr val="tx2"/>
                </a:solidFill>
                <a:latin typeface="+mj-lt"/>
              </a:rPr>
              <a:t>Connected teams</a:t>
            </a:r>
          </a:p>
        </p:txBody>
      </p:sp>
      <p:sp>
        <p:nvSpPr>
          <p:cNvPr id="65" name="TextBox 64">
            <a:extLst>
              <a:ext uri="{FF2B5EF4-FFF2-40B4-BE49-F238E27FC236}">
                <a16:creationId xmlns:a16="http://schemas.microsoft.com/office/drawing/2014/main" id="{703DC39B-6230-467B-87E7-28EFCE21B3D2}"/>
              </a:ext>
            </a:extLst>
          </p:cNvPr>
          <p:cNvSpPr txBox="1"/>
          <p:nvPr/>
        </p:nvSpPr>
        <p:spPr>
          <a:xfrm>
            <a:off x="6834120" y="5009654"/>
            <a:ext cx="1832362" cy="584775"/>
          </a:xfrm>
          <a:prstGeom prst="rect">
            <a:avLst/>
          </a:prstGeom>
          <a:noFill/>
        </p:spPr>
        <p:txBody>
          <a:bodyPr wrap="square" rtlCol="0">
            <a:spAutoFit/>
          </a:bodyPr>
          <a:lstStyle/>
          <a:p>
            <a:r>
              <a:rPr lang="en-US" sz="1600" b="1" dirty="0">
                <a:solidFill>
                  <a:schemeClr val="tx2"/>
                </a:solidFill>
                <a:latin typeface="+mj-lt"/>
              </a:rPr>
              <a:t>Data-driven</a:t>
            </a:r>
            <a:br>
              <a:rPr lang="en-US" sz="1600" b="1" dirty="0">
                <a:solidFill>
                  <a:schemeClr val="tx2"/>
                </a:solidFill>
                <a:latin typeface="+mj-lt"/>
              </a:rPr>
            </a:br>
            <a:r>
              <a:rPr lang="en-US" sz="1600" b="1" dirty="0">
                <a:solidFill>
                  <a:schemeClr val="tx2"/>
                </a:solidFill>
                <a:latin typeface="+mj-lt"/>
              </a:rPr>
              <a:t>outcomes</a:t>
            </a:r>
          </a:p>
        </p:txBody>
      </p:sp>
      <p:sp>
        <p:nvSpPr>
          <p:cNvPr id="56" name="Footer Placeholder 3">
            <a:extLst>
              <a:ext uri="{FF2B5EF4-FFF2-40B4-BE49-F238E27FC236}">
                <a16:creationId xmlns:a16="http://schemas.microsoft.com/office/drawing/2014/main" id="{3695844D-44C8-4B3E-A780-2D177E259561}"/>
              </a:ext>
            </a:extLst>
          </p:cNvPr>
          <p:cNvSpPr>
            <a:spLocks noGrp="1"/>
          </p:cNvSpPr>
          <p:nvPr>
            <p:ph type="ftr" sz="quarter" idx="11"/>
          </p:nvPr>
        </p:nvSpPr>
        <p:spPr>
          <a:xfrm>
            <a:off x="457199" y="336111"/>
            <a:ext cx="4882551" cy="365125"/>
          </a:xfrm>
        </p:spPr>
        <p:txBody>
          <a:bodyPr/>
          <a:lstStyle/>
          <a:p>
            <a:r>
              <a:rPr lang="en-US" dirty="0"/>
              <a:t>INTEGRATED CHRONIC DISEASE MANAGEMENT FOR SMALL BUSINESSES</a:t>
            </a:r>
          </a:p>
          <a:p>
            <a:pPr defTabSz="457200" fontAlgn="auto">
              <a:spcBef>
                <a:spcPts val="300"/>
              </a:spcBef>
              <a:spcAft>
                <a:spcPts val="900"/>
              </a:spcAft>
              <a:buClr>
                <a:schemeClr val="tx1">
                  <a:lumMod val="25000"/>
                  <a:lumOff val="75000"/>
                </a:schemeClr>
              </a:buClr>
              <a:buFont typeface="Wingdings" charset="2"/>
              <a:buNone/>
            </a:pPr>
            <a:endParaRPr lang="en-US" dirty="0"/>
          </a:p>
        </p:txBody>
      </p:sp>
    </p:spTree>
    <p:extLst>
      <p:ext uri="{BB962C8B-B14F-4D97-AF65-F5344CB8AC3E}">
        <p14:creationId xmlns:p14="http://schemas.microsoft.com/office/powerpoint/2010/main" val="1805543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 skilled partner in chronic disease care </a:t>
            </a:r>
          </a:p>
        </p:txBody>
      </p:sp>
      <p:sp>
        <p:nvSpPr>
          <p:cNvPr id="3" name="Text Placeholder 2"/>
          <p:cNvSpPr>
            <a:spLocks noGrp="1"/>
          </p:cNvSpPr>
          <p:nvPr>
            <p:ph type="body" sz="quarter" idx="4294967295"/>
          </p:nvPr>
        </p:nvSpPr>
        <p:spPr>
          <a:xfrm>
            <a:off x="527303" y="1515492"/>
            <a:ext cx="8229600" cy="1120839"/>
          </a:xfrm>
        </p:spPr>
        <p:txBody>
          <a:bodyPr>
            <a:normAutofit/>
          </a:bodyPr>
          <a:lstStyle/>
          <a:p>
            <a:pPr marL="0" indent="0">
              <a:spcAft>
                <a:spcPts val="600"/>
              </a:spcAft>
              <a:buNone/>
            </a:pPr>
            <a:r>
              <a:rPr lang="en-US" sz="2200" dirty="0"/>
              <a:t>Preventive care and proactive disease management are central to our approach to high-quality health care.</a:t>
            </a:r>
          </a:p>
        </p:txBody>
      </p:sp>
      <p:pic>
        <p:nvPicPr>
          <p:cNvPr id="5" name="Picture 4" descr="Quadrant with an icon in each quadrant representing">
            <a:extLst>
              <a:ext uri="{FF2B5EF4-FFF2-40B4-BE49-F238E27FC236}">
                <a16:creationId xmlns:a16="http://schemas.microsoft.com/office/drawing/2014/main" id="{73628498-D498-4883-862F-2C2FDAA6DBFE}"/>
              </a:ext>
            </a:extLst>
          </p:cNvPr>
          <p:cNvPicPr>
            <a:picLocks noChangeAspect="1"/>
          </p:cNvPicPr>
          <p:nvPr/>
        </p:nvPicPr>
        <p:blipFill>
          <a:blip r:embed="rId3"/>
          <a:stretch>
            <a:fillRect/>
          </a:stretch>
        </p:blipFill>
        <p:spPr>
          <a:xfrm>
            <a:off x="1089107" y="2632322"/>
            <a:ext cx="6861093" cy="3409951"/>
          </a:xfrm>
          <a:prstGeom prst="rect">
            <a:avLst/>
          </a:prstGeom>
        </p:spPr>
      </p:pic>
      <p:sp>
        <p:nvSpPr>
          <p:cNvPr id="64" name="TextBox 63">
            <a:extLst>
              <a:ext uri="{FF2B5EF4-FFF2-40B4-BE49-F238E27FC236}">
                <a16:creationId xmlns:a16="http://schemas.microsoft.com/office/drawing/2014/main" id="{64EE27A7-3E16-4FBF-BA1F-1FFDDE7951D8}"/>
              </a:ext>
            </a:extLst>
          </p:cNvPr>
          <p:cNvSpPr txBox="1"/>
          <p:nvPr/>
        </p:nvSpPr>
        <p:spPr>
          <a:xfrm>
            <a:off x="2000444" y="3698083"/>
            <a:ext cx="1945945" cy="338554"/>
          </a:xfrm>
          <a:prstGeom prst="rect">
            <a:avLst/>
          </a:prstGeom>
          <a:noFill/>
        </p:spPr>
        <p:txBody>
          <a:bodyPr wrap="square" rtlCol="0">
            <a:spAutoFit/>
          </a:bodyPr>
          <a:lstStyle/>
          <a:p>
            <a:pPr algn="ctr"/>
            <a:r>
              <a:rPr lang="en-US" sz="1600" b="1" dirty="0">
                <a:solidFill>
                  <a:schemeClr val="tx2"/>
                </a:solidFill>
                <a:latin typeface="+mj-lt"/>
              </a:rPr>
              <a:t>Early detection</a:t>
            </a:r>
          </a:p>
        </p:txBody>
      </p:sp>
      <p:sp>
        <p:nvSpPr>
          <p:cNvPr id="65" name="TextBox 64">
            <a:extLst>
              <a:ext uri="{FF2B5EF4-FFF2-40B4-BE49-F238E27FC236}">
                <a16:creationId xmlns:a16="http://schemas.microsoft.com/office/drawing/2014/main" id="{5F49661B-58ED-440C-A219-C8DFAEDACC71}"/>
              </a:ext>
            </a:extLst>
          </p:cNvPr>
          <p:cNvSpPr txBox="1"/>
          <p:nvPr/>
        </p:nvSpPr>
        <p:spPr>
          <a:xfrm>
            <a:off x="5319359" y="3655220"/>
            <a:ext cx="1774395" cy="338554"/>
          </a:xfrm>
          <a:prstGeom prst="rect">
            <a:avLst/>
          </a:prstGeom>
          <a:noFill/>
        </p:spPr>
        <p:txBody>
          <a:bodyPr wrap="square" rtlCol="0">
            <a:spAutoFit/>
          </a:bodyPr>
          <a:lstStyle/>
          <a:p>
            <a:pPr algn="ctr"/>
            <a:r>
              <a:rPr lang="en-US" sz="1600" b="1" dirty="0">
                <a:solidFill>
                  <a:schemeClr val="tx2"/>
                </a:solidFill>
                <a:latin typeface="+mj-lt"/>
              </a:rPr>
              <a:t>Prevention</a:t>
            </a:r>
          </a:p>
        </p:txBody>
      </p:sp>
      <p:sp>
        <p:nvSpPr>
          <p:cNvPr id="66" name="TextBox 65">
            <a:extLst>
              <a:ext uri="{FF2B5EF4-FFF2-40B4-BE49-F238E27FC236}">
                <a16:creationId xmlns:a16="http://schemas.microsoft.com/office/drawing/2014/main" id="{27813D75-06BA-4DC8-BDBC-266AAEB2CB53}"/>
              </a:ext>
            </a:extLst>
          </p:cNvPr>
          <p:cNvSpPr txBox="1"/>
          <p:nvPr/>
        </p:nvSpPr>
        <p:spPr>
          <a:xfrm>
            <a:off x="1830034" y="5383557"/>
            <a:ext cx="2286765" cy="584775"/>
          </a:xfrm>
          <a:prstGeom prst="rect">
            <a:avLst/>
          </a:prstGeom>
          <a:noFill/>
        </p:spPr>
        <p:txBody>
          <a:bodyPr wrap="square" rtlCol="0">
            <a:spAutoFit/>
          </a:bodyPr>
          <a:lstStyle/>
          <a:p>
            <a:pPr algn="ctr"/>
            <a:r>
              <a:rPr lang="en-US" sz="1600" b="1" dirty="0">
                <a:solidFill>
                  <a:schemeClr val="tx2"/>
                </a:solidFill>
                <a:latin typeface="+mj-lt"/>
              </a:rPr>
              <a:t>Proactive chronic disease management</a:t>
            </a:r>
          </a:p>
        </p:txBody>
      </p:sp>
      <p:sp>
        <p:nvSpPr>
          <p:cNvPr id="67" name="TextBox 66">
            <a:extLst>
              <a:ext uri="{FF2B5EF4-FFF2-40B4-BE49-F238E27FC236}">
                <a16:creationId xmlns:a16="http://schemas.microsoft.com/office/drawing/2014/main" id="{BE83D2FD-2DC9-4E78-B6E7-7559F24B8522}"/>
              </a:ext>
            </a:extLst>
          </p:cNvPr>
          <p:cNvSpPr txBox="1"/>
          <p:nvPr/>
        </p:nvSpPr>
        <p:spPr>
          <a:xfrm>
            <a:off x="5201194" y="5383557"/>
            <a:ext cx="2010725" cy="584775"/>
          </a:xfrm>
          <a:prstGeom prst="rect">
            <a:avLst/>
          </a:prstGeom>
          <a:noFill/>
        </p:spPr>
        <p:txBody>
          <a:bodyPr wrap="square" rtlCol="0">
            <a:spAutoFit/>
          </a:bodyPr>
          <a:lstStyle/>
          <a:p>
            <a:pPr algn="ctr"/>
            <a:r>
              <a:rPr lang="en-US" sz="1600" b="1" dirty="0">
                <a:solidFill>
                  <a:schemeClr val="tx2"/>
                </a:solidFill>
                <a:latin typeface="+mj-lt"/>
              </a:rPr>
              <a:t>Employee engagement</a:t>
            </a:r>
          </a:p>
        </p:txBody>
      </p:sp>
      <p:sp>
        <p:nvSpPr>
          <p:cNvPr id="63" name="Footer Placeholder 3">
            <a:extLst>
              <a:ext uri="{FF2B5EF4-FFF2-40B4-BE49-F238E27FC236}">
                <a16:creationId xmlns:a16="http://schemas.microsoft.com/office/drawing/2014/main" id="{327581A7-AFE3-4E55-A0B1-114807E3464F}"/>
              </a:ext>
            </a:extLst>
          </p:cNvPr>
          <p:cNvSpPr>
            <a:spLocks noGrp="1"/>
          </p:cNvSpPr>
          <p:nvPr>
            <p:ph type="ftr" sz="quarter" idx="11"/>
          </p:nvPr>
        </p:nvSpPr>
        <p:spPr>
          <a:xfrm>
            <a:off x="457199" y="336111"/>
            <a:ext cx="4882551" cy="365125"/>
          </a:xfrm>
        </p:spPr>
        <p:txBody>
          <a:bodyPr/>
          <a:lstStyle/>
          <a:p>
            <a:r>
              <a:rPr lang="en-US" dirty="0"/>
              <a:t>INTEGRATED CHRONIC DISEASE MANAGEMENT FOR SMALL BUSINESSES</a:t>
            </a:r>
          </a:p>
          <a:p>
            <a:pPr defTabSz="457200" fontAlgn="auto">
              <a:spcBef>
                <a:spcPts val="300"/>
              </a:spcBef>
              <a:spcAft>
                <a:spcPts val="900"/>
              </a:spcAft>
              <a:buClr>
                <a:schemeClr val="tx1">
                  <a:lumMod val="25000"/>
                  <a:lumOff val="75000"/>
                </a:schemeClr>
              </a:buClr>
              <a:buFont typeface="Wingdings" charset="2"/>
              <a:buNone/>
            </a:pPr>
            <a:endParaRPr lang="en-US" dirty="0"/>
          </a:p>
        </p:txBody>
      </p:sp>
    </p:spTree>
    <p:extLst>
      <p:ext uri="{BB962C8B-B14F-4D97-AF65-F5344CB8AC3E}">
        <p14:creationId xmlns:p14="http://schemas.microsoft.com/office/powerpoint/2010/main" val="498920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2630"/>
            <a:ext cx="8490258" cy="578085"/>
          </a:xfrm>
        </p:spPr>
        <p:txBody>
          <a:bodyPr/>
          <a:lstStyle/>
          <a:p>
            <a:r>
              <a:rPr lang="en-US" dirty="0"/>
              <a:t>Our integrated approach produces proven results </a:t>
            </a:r>
          </a:p>
        </p:txBody>
      </p:sp>
      <p:sp>
        <p:nvSpPr>
          <p:cNvPr id="6" name="Text Placeholder 5">
            <a:extLst>
              <a:ext uri="{FF2B5EF4-FFF2-40B4-BE49-F238E27FC236}">
                <a16:creationId xmlns:a16="http://schemas.microsoft.com/office/drawing/2014/main" id="{E2431BE6-E699-4F6F-AB5E-EDEF2E3AF8E7}"/>
              </a:ext>
            </a:extLst>
          </p:cNvPr>
          <p:cNvSpPr>
            <a:spLocks noGrp="1"/>
          </p:cNvSpPr>
          <p:nvPr>
            <p:ph type="body" sz="quarter" idx="10"/>
          </p:nvPr>
        </p:nvSpPr>
        <p:spPr>
          <a:xfrm>
            <a:off x="4885354" y="1827646"/>
            <a:ext cx="4258645" cy="4250618"/>
          </a:xfrm>
        </p:spPr>
        <p:txBody>
          <a:bodyPr rIns="457200"/>
          <a:lstStyle/>
          <a:p>
            <a:pPr>
              <a:buClr>
                <a:schemeClr val="accent4"/>
              </a:buClr>
            </a:pPr>
            <a:r>
              <a:rPr lang="en-US" sz="1800" dirty="0">
                <a:solidFill>
                  <a:schemeClr val="tx2"/>
                </a:solidFill>
              </a:rPr>
              <a:t>Our Preventing Heart Attacks and Strokes Everyday (PHASE) program helped control blood pressure in 82% of members with diabetes ― </a:t>
            </a:r>
            <a:r>
              <a:rPr lang="en-US" sz="1800" b="1" dirty="0">
                <a:solidFill>
                  <a:schemeClr val="tx2"/>
                </a:solidFill>
              </a:rPr>
              <a:t>20% higher than the national level.</a:t>
            </a:r>
            <a:r>
              <a:rPr lang="en-US" sz="1800" b="1" baseline="30000" dirty="0">
                <a:solidFill>
                  <a:schemeClr val="tx2"/>
                </a:solidFill>
              </a:rPr>
              <a:t>1</a:t>
            </a:r>
          </a:p>
          <a:p>
            <a:pPr>
              <a:buClr>
                <a:schemeClr val="accent4"/>
              </a:buClr>
            </a:pPr>
            <a:r>
              <a:rPr lang="en-US" sz="1800" dirty="0">
                <a:solidFill>
                  <a:schemeClr val="tx2"/>
                </a:solidFill>
              </a:rPr>
              <a:t>A team-based, preventive approach to managing blood pressure, cholesterol, diabetes, and other chronic conditions helped </a:t>
            </a:r>
            <a:r>
              <a:rPr lang="en-US" sz="1800" b="1" dirty="0">
                <a:solidFill>
                  <a:schemeClr val="tx2"/>
                </a:solidFill>
              </a:rPr>
              <a:t>reduce severe heart attacks by 72% over 15 years.</a:t>
            </a:r>
            <a:r>
              <a:rPr lang="en-US" sz="1800" b="1" baseline="30000" dirty="0">
                <a:solidFill>
                  <a:schemeClr val="tx2"/>
                </a:solidFill>
              </a:rPr>
              <a:t>2</a:t>
            </a:r>
          </a:p>
          <a:p>
            <a:pPr marL="0" indent="0">
              <a:buNone/>
            </a:pPr>
            <a:r>
              <a:rPr lang="en-US" sz="1800" dirty="0">
                <a:solidFill>
                  <a:schemeClr val="tx2"/>
                </a:solidFill>
              </a:rPr>
              <a:t>  </a:t>
            </a:r>
          </a:p>
        </p:txBody>
      </p:sp>
      <p:pic>
        <p:nvPicPr>
          <p:cNvPr id="21" name="Picture Placeholder 20" descr="A doctor talking with a patient">
            <a:extLst>
              <a:ext uri="{FF2B5EF4-FFF2-40B4-BE49-F238E27FC236}">
                <a16:creationId xmlns:a16="http://schemas.microsoft.com/office/drawing/2014/main" id="{4A5835BF-BFC4-47E4-9BB7-6EFE7625EC50}"/>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t="27056" r="46306" b="1025"/>
          <a:stretch/>
        </p:blipFill>
        <p:spPr>
          <a:xfrm>
            <a:off x="0" y="1827646"/>
            <a:ext cx="4765675" cy="4250618"/>
          </a:xfrm>
        </p:spPr>
      </p:pic>
      <p:sp>
        <p:nvSpPr>
          <p:cNvPr id="5" name="Text Placeholder 2">
            <a:extLst>
              <a:ext uri="{FF2B5EF4-FFF2-40B4-BE49-F238E27FC236}">
                <a16:creationId xmlns:a16="http://schemas.microsoft.com/office/drawing/2014/main" id="{7038734B-4707-46D5-A58C-1991D4CB0EA1}"/>
              </a:ext>
            </a:extLst>
          </p:cNvPr>
          <p:cNvSpPr txBox="1">
            <a:spLocks/>
          </p:cNvSpPr>
          <p:nvPr/>
        </p:nvSpPr>
        <p:spPr>
          <a:xfrm>
            <a:off x="457200" y="6138870"/>
            <a:ext cx="8490258" cy="223830"/>
          </a:xfrm>
          <a:prstGeom prst="rect">
            <a:avLst/>
          </a:prstGeom>
        </p:spPr>
        <p:txBody>
          <a:bodyPr vert="horz" lIns="91440" tIns="45720" rIns="91440" bIns="45720" rtlCol="0">
            <a:noAutofit/>
          </a:bodyPr>
          <a:lstStyle>
            <a:lvl1pPr marL="228600" indent="-228600" algn="l" defTabSz="457200" rtl="0" eaLnBrk="1" latinLnBrk="0" hangingPunct="1">
              <a:spcBef>
                <a:spcPts val="0"/>
              </a:spcBef>
              <a:spcAft>
                <a:spcPts val="600"/>
              </a:spcAft>
              <a:buClr>
                <a:schemeClr val="tx1">
                  <a:lumMod val="25000"/>
                  <a:lumOff val="75000"/>
                </a:schemeClr>
              </a:buClr>
              <a:buFont typeface="Wingdings" charset="2"/>
              <a:buChar char="§"/>
              <a:defRPr sz="2400" kern="1200">
                <a:solidFill>
                  <a:schemeClr val="tx1">
                    <a:lumMod val="75000"/>
                    <a:lumOff val="25000"/>
                  </a:schemeClr>
                </a:solidFill>
                <a:latin typeface="Arial"/>
                <a:ea typeface="+mn-ea"/>
                <a:cs typeface="Arial"/>
              </a:defRPr>
            </a:lvl1pPr>
            <a:lvl2pPr marL="502920" indent="-228600" algn="l" defTabSz="457200" rtl="0" eaLnBrk="1" latinLnBrk="0" hangingPunct="1">
              <a:spcBef>
                <a:spcPts val="0"/>
              </a:spcBef>
              <a:spcAft>
                <a:spcPts val="300"/>
              </a:spcAft>
              <a:buClr>
                <a:schemeClr val="tx1">
                  <a:lumMod val="25000"/>
                  <a:lumOff val="75000"/>
                </a:schemeClr>
              </a:buClr>
              <a:buFont typeface="Wingdings" charset="2"/>
              <a:buChar char="§"/>
              <a:defRPr sz="2000" kern="1200">
                <a:solidFill>
                  <a:schemeClr val="tx1">
                    <a:lumMod val="75000"/>
                    <a:lumOff val="25000"/>
                  </a:schemeClr>
                </a:solidFill>
                <a:latin typeface="Arial"/>
                <a:ea typeface="+mn-ea"/>
                <a:cs typeface="Arial"/>
              </a:defRPr>
            </a:lvl2pPr>
            <a:lvl3pPr marL="777240" indent="-228600" algn="l" defTabSz="457200" rtl="0" eaLnBrk="1" latinLnBrk="0" hangingPunct="1">
              <a:spcBef>
                <a:spcPts val="0"/>
              </a:spcBef>
              <a:spcAft>
                <a:spcPts val="300"/>
              </a:spcAft>
              <a:buClr>
                <a:schemeClr val="tx1">
                  <a:lumMod val="25000"/>
                  <a:lumOff val="75000"/>
                </a:schemeClr>
              </a:buClr>
              <a:buFont typeface="Wingdings" charset="2"/>
              <a:buChar char="§"/>
              <a:defRPr sz="1600" kern="1200">
                <a:solidFill>
                  <a:schemeClr val="tx1">
                    <a:lumMod val="75000"/>
                    <a:lumOff val="25000"/>
                  </a:schemeClr>
                </a:solidFill>
                <a:latin typeface="Arial"/>
                <a:ea typeface="+mn-ea"/>
                <a:cs typeface="Arial"/>
              </a:defRPr>
            </a:lvl3pPr>
            <a:lvl4pPr marL="1078992" indent="-228600" algn="l" defTabSz="457200" rtl="0" eaLnBrk="1" latinLnBrk="0" hangingPunct="1">
              <a:spcBef>
                <a:spcPts val="0"/>
              </a:spcBef>
              <a:spcAft>
                <a:spcPts val="300"/>
              </a:spcAft>
              <a:buClr>
                <a:schemeClr val="tx1">
                  <a:lumMod val="25000"/>
                  <a:lumOff val="75000"/>
                </a:schemeClr>
              </a:buClr>
              <a:buFont typeface="Wingdings" charset="2"/>
              <a:buChar char="§"/>
              <a:defRPr sz="16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ClrTx/>
              <a:buNone/>
            </a:pPr>
            <a:r>
              <a:rPr lang="en-US" sz="900" baseline="30000" dirty="0"/>
              <a:t>1</a:t>
            </a:r>
            <a:r>
              <a:rPr lang="en-US" sz="900" dirty="0"/>
              <a:t>Rena et al., </a:t>
            </a:r>
            <a:r>
              <a:rPr lang="en-US" sz="900" i="1" dirty="0"/>
              <a:t>American Journal of Medicine, </a:t>
            </a:r>
            <a:r>
              <a:rPr lang="en-US" sz="900" dirty="0"/>
              <a:t>March 2018. </a:t>
            </a:r>
            <a:r>
              <a:rPr lang="en-US" sz="900" baseline="30000" dirty="0"/>
              <a:t>2</a:t>
            </a:r>
            <a:r>
              <a:rPr lang="en-US" sz="900" dirty="0"/>
              <a:t>Solomon et al., Journal of the American College of Cardiology, August 2016.  </a:t>
            </a:r>
          </a:p>
        </p:txBody>
      </p:sp>
      <p:sp>
        <p:nvSpPr>
          <p:cNvPr id="7" name="Footer Placeholder 3">
            <a:extLst>
              <a:ext uri="{FF2B5EF4-FFF2-40B4-BE49-F238E27FC236}">
                <a16:creationId xmlns:a16="http://schemas.microsoft.com/office/drawing/2014/main" id="{C09FCB21-5D7A-48EA-95ED-B36966E91124}"/>
              </a:ext>
            </a:extLst>
          </p:cNvPr>
          <p:cNvSpPr txBox="1">
            <a:spLocks/>
          </p:cNvSpPr>
          <p:nvPr/>
        </p:nvSpPr>
        <p:spPr>
          <a:xfrm>
            <a:off x="457199" y="336111"/>
            <a:ext cx="4882551" cy="365125"/>
          </a:xfrm>
          <a:prstGeom prst="rect">
            <a:avLst/>
          </a:prstGeom>
        </p:spPr>
        <p:txBody>
          <a:bodyPr>
            <a:noAutofit/>
          </a:bodyPr>
          <a:lstStyle>
            <a:defPPr>
              <a:defRPr lang="en-US"/>
            </a:defPPr>
            <a:lvl1pPr>
              <a:defRPr lang="en-US" sz="1000" b="0" i="0" baseline="0" smtClean="0">
                <a:solidFill>
                  <a:srgbClr val="646464"/>
                </a:solidFill>
                <a:latin typeface="Arial"/>
                <a:cs typeface="Arial"/>
              </a:defRPr>
            </a:lvl1pPr>
          </a:lstStyle>
          <a:p>
            <a:r>
              <a:rPr lang="en-US" dirty="0"/>
              <a:t>INTEGRATED CHRONIC DISEASE MANAGEMENT FOR SMALL BUSINESSES</a:t>
            </a:r>
          </a:p>
          <a:p>
            <a:endParaRPr lang="en-US" dirty="0"/>
          </a:p>
        </p:txBody>
      </p:sp>
    </p:spTree>
    <p:extLst>
      <p:ext uri="{BB962C8B-B14F-4D97-AF65-F5344CB8AC3E}">
        <p14:creationId xmlns:p14="http://schemas.microsoft.com/office/powerpoint/2010/main" val="39805726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FF866-F012-4982-95D0-9DDFF68072D4}"/>
              </a:ext>
            </a:extLst>
          </p:cNvPr>
          <p:cNvSpPr>
            <a:spLocks noGrp="1"/>
          </p:cNvSpPr>
          <p:nvPr>
            <p:ph type="title"/>
          </p:nvPr>
        </p:nvSpPr>
        <p:spPr>
          <a:xfrm>
            <a:off x="457199" y="782630"/>
            <a:ext cx="8419373" cy="578085"/>
          </a:xfrm>
        </p:spPr>
        <p:txBody>
          <a:bodyPr/>
          <a:lstStyle/>
          <a:p>
            <a:r>
              <a:rPr lang="en-US" dirty="0"/>
              <a:t>A leader in high-quality care for chronic diseases</a:t>
            </a:r>
          </a:p>
        </p:txBody>
      </p:sp>
      <p:sp>
        <p:nvSpPr>
          <p:cNvPr id="3" name="Text Placeholder 2">
            <a:extLst>
              <a:ext uri="{FF2B5EF4-FFF2-40B4-BE49-F238E27FC236}">
                <a16:creationId xmlns:a16="http://schemas.microsoft.com/office/drawing/2014/main" id="{3E507E59-501F-4981-BB2A-620ADCD88D3B}"/>
              </a:ext>
            </a:extLst>
          </p:cNvPr>
          <p:cNvSpPr>
            <a:spLocks noGrp="1"/>
          </p:cNvSpPr>
          <p:nvPr>
            <p:ph type="body" sz="quarter" idx="4294967295"/>
          </p:nvPr>
        </p:nvSpPr>
        <p:spPr>
          <a:xfrm>
            <a:off x="527303" y="1585406"/>
            <a:ext cx="4412997" cy="3869770"/>
          </a:xfrm>
        </p:spPr>
        <p:txBody>
          <a:bodyPr>
            <a:normAutofit fontScale="92500"/>
          </a:bodyPr>
          <a:lstStyle/>
          <a:p>
            <a:pPr marL="0" indent="0">
              <a:buNone/>
            </a:pPr>
            <a:r>
              <a:rPr lang="en-US" dirty="0"/>
              <a:t>We’re leading the nation in </a:t>
            </a:r>
            <a:r>
              <a:rPr lang="en-US" b="1" dirty="0"/>
              <a:t>30</a:t>
            </a:r>
            <a:r>
              <a:rPr lang="en-US" dirty="0"/>
              <a:t> effectiveness-of-care measures.</a:t>
            </a:r>
            <a:endParaRPr lang="en-US" baseline="30000" dirty="0"/>
          </a:p>
          <a:p>
            <a:pPr lvl="1"/>
            <a:r>
              <a:rPr lang="en-US" dirty="0"/>
              <a:t>HEDIS</a:t>
            </a:r>
            <a:r>
              <a:rPr lang="en-US" baseline="30000" dirty="0"/>
              <a:t>®</a:t>
            </a:r>
            <a:r>
              <a:rPr lang="en-US" dirty="0"/>
              <a:t> recognizes us as the top performer in </a:t>
            </a:r>
            <a:r>
              <a:rPr lang="en-US" b="1" dirty="0"/>
              <a:t>8</a:t>
            </a:r>
            <a:r>
              <a:rPr lang="en-US" dirty="0"/>
              <a:t> categories directly related to chronic diseases.</a:t>
            </a:r>
            <a:endParaRPr lang="en-US" baseline="30000" dirty="0"/>
          </a:p>
          <a:p>
            <a:pPr lvl="1"/>
            <a:r>
              <a:rPr lang="en-US" dirty="0"/>
              <a:t>Those include </a:t>
            </a:r>
            <a:r>
              <a:rPr lang="en-US" b="1" dirty="0"/>
              <a:t>4</a:t>
            </a:r>
            <a:r>
              <a:rPr lang="en-US" dirty="0"/>
              <a:t> categories related to controlling high blood pressure and comprehensive diabetes care. </a:t>
            </a:r>
          </a:p>
          <a:p>
            <a:pPr lvl="1"/>
            <a:r>
              <a:rPr lang="en-US" dirty="0"/>
              <a:t>Ratings are determined by </a:t>
            </a:r>
            <a:br>
              <a:rPr lang="en-US" dirty="0"/>
            </a:br>
            <a:r>
              <a:rPr lang="en-US" dirty="0"/>
              <a:t>real-world clinical data.</a:t>
            </a:r>
          </a:p>
          <a:p>
            <a:pPr lvl="1"/>
            <a:endParaRPr lang="en-US" dirty="0"/>
          </a:p>
        </p:txBody>
      </p:sp>
      <p:cxnSp>
        <p:nvCxnSpPr>
          <p:cNvPr id="7" name="Straight Connector 6" descr="Divider line">
            <a:extLst>
              <a:ext uri="{FF2B5EF4-FFF2-40B4-BE49-F238E27FC236}">
                <a16:creationId xmlns:a16="http://schemas.microsoft.com/office/drawing/2014/main" id="{F4A759C8-D475-42B8-8149-C635E0200926}"/>
              </a:ext>
              <a:ext uri="{C183D7F6-B498-43B3-948B-1728B52AA6E4}">
                <adec:decorative xmlns:adec="http://schemas.microsoft.com/office/drawing/2017/decorative" val="0"/>
              </a:ext>
            </a:extLst>
          </p:cNvPr>
          <p:cNvCxnSpPr/>
          <p:nvPr/>
        </p:nvCxnSpPr>
        <p:spPr>
          <a:xfrm>
            <a:off x="5194300" y="1585406"/>
            <a:ext cx="0" cy="424843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3671FF23-E2B4-444F-913F-4238CD697219}"/>
              </a:ext>
            </a:extLst>
          </p:cNvPr>
          <p:cNvSpPr txBox="1"/>
          <p:nvPr/>
        </p:nvSpPr>
        <p:spPr>
          <a:xfrm>
            <a:off x="5388680" y="1585406"/>
            <a:ext cx="3145672" cy="584775"/>
          </a:xfrm>
          <a:prstGeom prst="rect">
            <a:avLst/>
          </a:prstGeom>
          <a:noFill/>
        </p:spPr>
        <p:txBody>
          <a:bodyPr wrap="square" rtlCol="0">
            <a:spAutoFit/>
          </a:bodyPr>
          <a:lstStyle/>
          <a:p>
            <a:r>
              <a:rPr lang="en-US" sz="1600" b="1" dirty="0">
                <a:solidFill>
                  <a:schemeClr val="tx2"/>
                </a:solidFill>
                <a:latin typeface="+mn-lt"/>
              </a:rPr>
              <a:t>HEDIS</a:t>
            </a:r>
            <a:r>
              <a:rPr lang="en-US" sz="1600" baseline="30000" dirty="0">
                <a:solidFill>
                  <a:schemeClr val="tx2"/>
                </a:solidFill>
                <a:latin typeface="+mn-lt"/>
                <a:cs typeface="Arial" panose="020B0604020202020204" pitchFamily="34" charset="0"/>
              </a:rPr>
              <a:t>®</a:t>
            </a:r>
            <a:r>
              <a:rPr lang="en-US" sz="1600" b="1" dirty="0">
                <a:solidFill>
                  <a:schemeClr val="tx2"/>
                </a:solidFill>
                <a:latin typeface="+mn-lt"/>
              </a:rPr>
              <a:t> effectiveness-of-care </a:t>
            </a:r>
            <a:br>
              <a:rPr lang="en-US" sz="1600" b="1" dirty="0">
                <a:solidFill>
                  <a:schemeClr val="tx2"/>
                </a:solidFill>
                <a:latin typeface="+mj-lt"/>
              </a:rPr>
            </a:br>
            <a:r>
              <a:rPr lang="en-US" sz="1600" b="1" dirty="0">
                <a:solidFill>
                  <a:schemeClr val="tx2"/>
                </a:solidFill>
                <a:latin typeface="+mj-lt"/>
              </a:rPr>
              <a:t>measures</a:t>
            </a:r>
          </a:p>
        </p:txBody>
      </p:sp>
      <p:sp>
        <p:nvSpPr>
          <p:cNvPr id="15" name="TextBox 14">
            <a:extLst>
              <a:ext uri="{FF2B5EF4-FFF2-40B4-BE49-F238E27FC236}">
                <a16:creationId xmlns:a16="http://schemas.microsoft.com/office/drawing/2014/main" id="{B7223A89-D498-42AD-95A2-CF7663A2F7DF}"/>
              </a:ext>
            </a:extLst>
          </p:cNvPr>
          <p:cNvSpPr txBox="1"/>
          <p:nvPr/>
        </p:nvSpPr>
        <p:spPr>
          <a:xfrm>
            <a:off x="5388680" y="4478108"/>
            <a:ext cx="1965665" cy="338554"/>
          </a:xfrm>
          <a:prstGeom prst="rect">
            <a:avLst/>
          </a:prstGeom>
          <a:noFill/>
        </p:spPr>
        <p:txBody>
          <a:bodyPr wrap="square" rtlCol="0">
            <a:spAutoFit/>
          </a:bodyPr>
          <a:lstStyle/>
          <a:p>
            <a:r>
              <a:rPr lang="en-US" sz="1600" dirty="0">
                <a:solidFill>
                  <a:schemeClr val="tx2"/>
                </a:solidFill>
                <a:latin typeface="+mj-lt"/>
              </a:rPr>
              <a:t>Kaiser Permanente</a:t>
            </a:r>
          </a:p>
        </p:txBody>
      </p:sp>
      <p:pic>
        <p:nvPicPr>
          <p:cNvPr id="4" name="Picture 3" descr="30 stars">
            <a:extLst>
              <a:ext uri="{FF2B5EF4-FFF2-40B4-BE49-F238E27FC236}">
                <a16:creationId xmlns:a16="http://schemas.microsoft.com/office/drawing/2014/main" id="{5F5EB6A1-07F2-41F3-A073-F08552EA96B3}"/>
              </a:ext>
            </a:extLst>
          </p:cNvPr>
          <p:cNvPicPr>
            <a:picLocks noChangeAspect="1"/>
          </p:cNvPicPr>
          <p:nvPr/>
        </p:nvPicPr>
        <p:blipFill>
          <a:blip r:embed="rId3"/>
          <a:stretch>
            <a:fillRect/>
          </a:stretch>
        </p:blipFill>
        <p:spPr>
          <a:xfrm>
            <a:off x="5502980" y="2247935"/>
            <a:ext cx="2606334" cy="2171522"/>
          </a:xfrm>
          <a:prstGeom prst="rect">
            <a:avLst/>
          </a:prstGeom>
        </p:spPr>
      </p:pic>
      <p:sp>
        <p:nvSpPr>
          <p:cNvPr id="14" name="TextBox 13">
            <a:extLst>
              <a:ext uri="{FF2B5EF4-FFF2-40B4-BE49-F238E27FC236}">
                <a16:creationId xmlns:a16="http://schemas.microsoft.com/office/drawing/2014/main" id="{4998032C-B1FF-4664-9DA8-E6B107D38C2F}"/>
              </a:ext>
            </a:extLst>
          </p:cNvPr>
          <p:cNvSpPr txBox="1"/>
          <p:nvPr/>
        </p:nvSpPr>
        <p:spPr>
          <a:xfrm>
            <a:off x="5388680" y="5501957"/>
            <a:ext cx="1970796" cy="338554"/>
          </a:xfrm>
          <a:prstGeom prst="rect">
            <a:avLst/>
          </a:prstGeom>
          <a:noFill/>
        </p:spPr>
        <p:txBody>
          <a:bodyPr wrap="square" rtlCol="0">
            <a:spAutoFit/>
          </a:bodyPr>
          <a:lstStyle/>
          <a:p>
            <a:r>
              <a:rPr lang="en-US" sz="1600" dirty="0">
                <a:solidFill>
                  <a:schemeClr val="tx1">
                    <a:lumMod val="75000"/>
                    <a:lumOff val="25000"/>
                  </a:schemeClr>
                </a:solidFill>
                <a:latin typeface="+mj-lt"/>
              </a:rPr>
              <a:t>Closest competitor</a:t>
            </a:r>
          </a:p>
        </p:txBody>
      </p:sp>
      <p:pic>
        <p:nvPicPr>
          <p:cNvPr id="5" name="Picture 4" descr="5 stars">
            <a:extLst>
              <a:ext uri="{FF2B5EF4-FFF2-40B4-BE49-F238E27FC236}">
                <a16:creationId xmlns:a16="http://schemas.microsoft.com/office/drawing/2014/main" id="{4729029E-5D14-4B8C-9637-E6080160AEF2}"/>
              </a:ext>
            </a:extLst>
          </p:cNvPr>
          <p:cNvPicPr>
            <a:picLocks noChangeAspect="1"/>
          </p:cNvPicPr>
          <p:nvPr/>
        </p:nvPicPr>
        <p:blipFill>
          <a:blip r:embed="rId4"/>
          <a:stretch>
            <a:fillRect/>
          </a:stretch>
        </p:blipFill>
        <p:spPr>
          <a:xfrm>
            <a:off x="5502980" y="5064015"/>
            <a:ext cx="2192974" cy="391161"/>
          </a:xfrm>
          <a:prstGeom prst="rect">
            <a:avLst/>
          </a:prstGeom>
        </p:spPr>
      </p:pic>
      <p:sp>
        <p:nvSpPr>
          <p:cNvPr id="129" name="TextBox 128">
            <a:extLst>
              <a:ext uri="{FF2B5EF4-FFF2-40B4-BE49-F238E27FC236}">
                <a16:creationId xmlns:a16="http://schemas.microsoft.com/office/drawing/2014/main" id="{8735BC9A-F3C8-47B3-A1E6-9F9397F0007B}"/>
              </a:ext>
            </a:extLst>
          </p:cNvPr>
          <p:cNvSpPr txBox="1"/>
          <p:nvPr/>
        </p:nvSpPr>
        <p:spPr>
          <a:xfrm>
            <a:off x="550215" y="5656983"/>
            <a:ext cx="2841008" cy="230832"/>
          </a:xfrm>
          <a:prstGeom prst="rect">
            <a:avLst/>
          </a:prstGeom>
          <a:noFill/>
        </p:spPr>
        <p:txBody>
          <a:bodyPr wrap="square" rtlCol="0">
            <a:spAutoFit/>
          </a:bodyPr>
          <a:lstStyle/>
          <a:p>
            <a:r>
              <a:rPr lang="en-US" sz="900" dirty="0">
                <a:solidFill>
                  <a:schemeClr val="tx1">
                    <a:lumMod val="75000"/>
                    <a:lumOff val="25000"/>
                  </a:schemeClr>
                </a:solidFill>
                <a:latin typeface="+mj-lt"/>
              </a:rPr>
              <a:t>SOURCE: NCQA Quality Compass, 2018. </a:t>
            </a:r>
          </a:p>
        </p:txBody>
      </p:sp>
      <p:sp>
        <p:nvSpPr>
          <p:cNvPr id="130" name="Footer Placeholder 3">
            <a:extLst>
              <a:ext uri="{FF2B5EF4-FFF2-40B4-BE49-F238E27FC236}">
                <a16:creationId xmlns:a16="http://schemas.microsoft.com/office/drawing/2014/main" id="{E30AB0FF-73FC-4F2C-AAD4-A65F54E5684A}"/>
              </a:ext>
            </a:extLst>
          </p:cNvPr>
          <p:cNvSpPr>
            <a:spLocks noGrp="1"/>
          </p:cNvSpPr>
          <p:nvPr>
            <p:ph type="ftr" sz="quarter" idx="11"/>
          </p:nvPr>
        </p:nvSpPr>
        <p:spPr>
          <a:xfrm>
            <a:off x="457199" y="336111"/>
            <a:ext cx="4882551" cy="365125"/>
          </a:xfrm>
        </p:spPr>
        <p:txBody>
          <a:bodyPr/>
          <a:lstStyle/>
          <a:p>
            <a:r>
              <a:rPr lang="en-US" dirty="0"/>
              <a:t>INTEGRATED CHRONIC DISEASE MANAGEMENT FOR SMALL BUSINESSES</a:t>
            </a:r>
          </a:p>
          <a:p>
            <a:pPr defTabSz="457200" fontAlgn="auto">
              <a:spcBef>
                <a:spcPts val="300"/>
              </a:spcBef>
              <a:spcAft>
                <a:spcPts val="900"/>
              </a:spcAft>
              <a:buClr>
                <a:schemeClr val="tx1">
                  <a:lumMod val="25000"/>
                  <a:lumOff val="75000"/>
                </a:schemeClr>
              </a:buClr>
              <a:buFont typeface="Wingdings" charset="2"/>
              <a:buNone/>
            </a:pPr>
            <a:endParaRPr lang="en-US" dirty="0"/>
          </a:p>
        </p:txBody>
      </p:sp>
    </p:spTree>
    <p:extLst>
      <p:ext uri="{BB962C8B-B14F-4D97-AF65-F5344CB8AC3E}">
        <p14:creationId xmlns:p14="http://schemas.microsoft.com/office/powerpoint/2010/main" val="171794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CF06B-215C-4DE7-9D4E-D84C5AD8D328}"/>
              </a:ext>
            </a:extLst>
          </p:cNvPr>
          <p:cNvSpPr>
            <a:spLocks noGrp="1"/>
          </p:cNvSpPr>
          <p:nvPr>
            <p:ph type="title"/>
          </p:nvPr>
        </p:nvSpPr>
        <p:spPr/>
        <p:txBody>
          <a:bodyPr/>
          <a:lstStyle/>
          <a:p>
            <a:r>
              <a:rPr lang="en-US" dirty="0"/>
              <a:t>Our research drives evidence-based </a:t>
            </a:r>
            <a:br>
              <a:rPr lang="en-US" dirty="0"/>
            </a:br>
            <a:r>
              <a:rPr lang="en-US" dirty="0"/>
              <a:t>best practices</a:t>
            </a:r>
          </a:p>
        </p:txBody>
      </p:sp>
      <p:sp>
        <p:nvSpPr>
          <p:cNvPr id="6" name="Text Placeholder 5">
            <a:extLst>
              <a:ext uri="{FF2B5EF4-FFF2-40B4-BE49-F238E27FC236}">
                <a16:creationId xmlns:a16="http://schemas.microsoft.com/office/drawing/2014/main" id="{94C3D9F3-2CA8-4233-9ED4-75B874DE9F76}"/>
              </a:ext>
            </a:extLst>
          </p:cNvPr>
          <p:cNvSpPr>
            <a:spLocks noGrp="1"/>
          </p:cNvSpPr>
          <p:nvPr>
            <p:ph type="body" sz="quarter" idx="10"/>
          </p:nvPr>
        </p:nvSpPr>
        <p:spPr>
          <a:xfrm>
            <a:off x="0" y="1764146"/>
            <a:ext cx="5166360" cy="4250618"/>
          </a:xfrm>
        </p:spPr>
        <p:txBody>
          <a:bodyPr/>
          <a:lstStyle/>
          <a:p>
            <a:pPr marL="0" indent="0">
              <a:buNone/>
            </a:pPr>
            <a:r>
              <a:rPr lang="en-US" sz="2000" dirty="0"/>
              <a:t>When your employees enter our chronic disease management programs, they’ll receive care that’s based on evidence-based research. </a:t>
            </a:r>
          </a:p>
          <a:p>
            <a:pPr marL="0" indent="0">
              <a:buNone/>
            </a:pPr>
            <a:r>
              <a:rPr lang="en-US" sz="2000" dirty="0"/>
              <a:t>Since 2007, in fact, our researchers have published </a:t>
            </a:r>
          </a:p>
          <a:p>
            <a:pPr marL="0" indent="0">
              <a:buNone/>
            </a:pPr>
            <a:r>
              <a:rPr lang="en-US" sz="2800" b="1" dirty="0">
                <a:solidFill>
                  <a:schemeClr val="accent4"/>
                </a:solidFill>
              </a:rPr>
              <a:t>3,291 journal articles</a:t>
            </a:r>
          </a:p>
          <a:p>
            <a:pPr marL="0" indent="0">
              <a:buNone/>
            </a:pPr>
            <a:r>
              <a:rPr lang="en-US" sz="2000" dirty="0"/>
              <a:t>on 4 key chronic conditions: heart</a:t>
            </a:r>
            <a:r>
              <a:rPr lang="en-US" sz="2000" dirty="0">
                <a:solidFill>
                  <a:schemeClr val="accent4"/>
                </a:solidFill>
              </a:rPr>
              <a:t> </a:t>
            </a:r>
            <a:r>
              <a:rPr lang="en-US" sz="2000" dirty="0"/>
              <a:t>disease, obesity, diabetes, and mental health. </a:t>
            </a:r>
          </a:p>
        </p:txBody>
      </p:sp>
      <p:pic>
        <p:nvPicPr>
          <p:cNvPr id="15" name="Picture 14" descr="A lab technician with a syringe">
            <a:extLst>
              <a:ext uri="{FF2B5EF4-FFF2-40B4-BE49-F238E27FC236}">
                <a16:creationId xmlns:a16="http://schemas.microsoft.com/office/drawing/2014/main" id="{8E3F0E75-9C10-43EE-8561-C837E5E1883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0317" r="38621" b="32345"/>
          <a:stretch/>
        </p:blipFill>
        <p:spPr>
          <a:xfrm>
            <a:off x="5247011" y="1764146"/>
            <a:ext cx="3896989" cy="4280554"/>
          </a:xfrm>
          <a:prstGeom prst="rect">
            <a:avLst/>
          </a:prstGeom>
        </p:spPr>
      </p:pic>
      <p:sp>
        <p:nvSpPr>
          <p:cNvPr id="7" name="Footer Placeholder 3">
            <a:extLst>
              <a:ext uri="{FF2B5EF4-FFF2-40B4-BE49-F238E27FC236}">
                <a16:creationId xmlns:a16="http://schemas.microsoft.com/office/drawing/2014/main" id="{A17CE1BD-A31A-49B1-B8E9-9ACAA442D58C}"/>
              </a:ext>
            </a:extLst>
          </p:cNvPr>
          <p:cNvSpPr>
            <a:spLocks noGrp="1"/>
          </p:cNvSpPr>
          <p:nvPr>
            <p:ph type="ftr" sz="quarter" idx="15"/>
          </p:nvPr>
        </p:nvSpPr>
        <p:spPr>
          <a:xfrm>
            <a:off x="457200" y="336111"/>
            <a:ext cx="5067300" cy="365125"/>
          </a:xfrm>
        </p:spPr>
        <p:txBody>
          <a:bodyPr/>
          <a:lstStyle/>
          <a:p>
            <a:r>
              <a:rPr lang="en-US" dirty="0"/>
              <a:t>INTEGRATED CHRONIC DISEASE MANAGEMENT FOR SMALL BUSINESSES</a:t>
            </a:r>
          </a:p>
          <a:p>
            <a:pPr defTabSz="457200" fontAlgn="auto">
              <a:spcBef>
                <a:spcPts val="300"/>
              </a:spcBef>
              <a:spcAft>
                <a:spcPts val="900"/>
              </a:spcAft>
              <a:buClr>
                <a:schemeClr val="tx1">
                  <a:lumMod val="25000"/>
                  <a:lumOff val="75000"/>
                </a:schemeClr>
              </a:buClr>
              <a:buFont typeface="Wingdings" charset="2"/>
              <a:buNone/>
            </a:pPr>
            <a:endParaRPr lang="en-US" dirty="0"/>
          </a:p>
        </p:txBody>
      </p:sp>
    </p:spTree>
    <p:extLst>
      <p:ext uri="{BB962C8B-B14F-4D97-AF65-F5344CB8AC3E}">
        <p14:creationId xmlns:p14="http://schemas.microsoft.com/office/powerpoint/2010/main" val="2361162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Photograph of two people accessing the Kaiser Permanente website">
            <a:extLst>
              <a:ext uri="{FF2B5EF4-FFF2-40B4-BE49-F238E27FC236}">
                <a16:creationId xmlns:a16="http://schemas.microsoft.com/office/drawing/2014/main" id="{2B7354ED-A605-47B5-B7CF-B6BE8CF14B24}"/>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220" b="17220"/>
          <a:stretch/>
        </p:blipFill>
        <p:spPr/>
      </p:pic>
      <p:sp>
        <p:nvSpPr>
          <p:cNvPr id="18" name="Title 17">
            <a:extLst>
              <a:ext uri="{FF2B5EF4-FFF2-40B4-BE49-F238E27FC236}">
                <a16:creationId xmlns:a16="http://schemas.microsoft.com/office/drawing/2014/main" id="{A5DC7D80-8B9A-4CFA-9C40-7B0E38E32CA4}"/>
              </a:ext>
            </a:extLst>
          </p:cNvPr>
          <p:cNvSpPr>
            <a:spLocks noGrp="1"/>
          </p:cNvSpPr>
          <p:nvPr>
            <p:ph type="title"/>
          </p:nvPr>
        </p:nvSpPr>
        <p:spPr/>
        <p:txBody>
          <a:bodyPr/>
          <a:lstStyle/>
          <a:p>
            <a:r>
              <a:rPr lang="en-US" dirty="0"/>
              <a:t>The value of integrated chronic disease management for small businesses </a:t>
            </a:r>
          </a:p>
        </p:txBody>
      </p:sp>
      <p:sp>
        <p:nvSpPr>
          <p:cNvPr id="4" name="Text Placeholder 3" descr="Click her to presenter name and title and date. ">
            <a:extLst>
              <a:ext uri="{FF2B5EF4-FFF2-40B4-BE49-F238E27FC236}">
                <a16:creationId xmlns:a16="http://schemas.microsoft.com/office/drawing/2014/main" id="{41AF8D81-F866-48E5-B0A1-004C64E65BB4}"/>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497719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DF6CD-0F8F-4D48-BF4A-6FEAD50B6C48}"/>
              </a:ext>
            </a:extLst>
          </p:cNvPr>
          <p:cNvSpPr>
            <a:spLocks noGrp="1"/>
          </p:cNvSpPr>
          <p:nvPr>
            <p:ph type="title"/>
          </p:nvPr>
        </p:nvSpPr>
        <p:spPr/>
        <p:txBody>
          <a:bodyPr/>
          <a:lstStyle/>
          <a:p>
            <a:r>
              <a:rPr lang="en-US" dirty="0"/>
              <a:t>A wide range of disease management programs are available</a:t>
            </a:r>
          </a:p>
        </p:txBody>
      </p:sp>
      <p:sp>
        <p:nvSpPr>
          <p:cNvPr id="12" name="Text Placeholder 11">
            <a:extLst>
              <a:ext uri="{FF2B5EF4-FFF2-40B4-BE49-F238E27FC236}">
                <a16:creationId xmlns:a16="http://schemas.microsoft.com/office/drawing/2014/main" id="{B2FB646D-3F1D-48C3-A98D-B90E108A50B4}"/>
              </a:ext>
            </a:extLst>
          </p:cNvPr>
          <p:cNvSpPr>
            <a:spLocks noGrp="1"/>
          </p:cNvSpPr>
          <p:nvPr>
            <p:ph type="body" sz="quarter" idx="4294967295"/>
          </p:nvPr>
        </p:nvSpPr>
        <p:spPr>
          <a:xfrm>
            <a:off x="1193800" y="1996099"/>
            <a:ext cx="7493000" cy="4054476"/>
          </a:xfrm>
        </p:spPr>
        <p:txBody>
          <a:bodyPr vert="horz" lIns="91440" tIns="45720" rIns="91440" bIns="45720" numCol="2" spcCol="274320" rtlCol="0">
            <a:noAutofit/>
          </a:bodyPr>
          <a:lstStyle/>
          <a:p>
            <a:pPr>
              <a:spcAft>
                <a:spcPts val="600"/>
              </a:spcAft>
              <a:buBlip>
                <a:blip r:embed="rId3"/>
              </a:buBlip>
            </a:pPr>
            <a:r>
              <a:rPr lang="en-US" sz="1800" dirty="0"/>
              <a:t>Asthma</a:t>
            </a:r>
          </a:p>
          <a:p>
            <a:pPr>
              <a:spcAft>
                <a:spcPts val="600"/>
              </a:spcAft>
              <a:buBlip>
                <a:blip r:embed="rId3"/>
              </a:buBlip>
            </a:pPr>
            <a:r>
              <a:rPr lang="en-US" sz="1800" dirty="0"/>
              <a:t>Breast cancer</a:t>
            </a:r>
          </a:p>
          <a:p>
            <a:pPr>
              <a:spcAft>
                <a:spcPts val="600"/>
              </a:spcAft>
              <a:buBlip>
                <a:blip r:embed="rId3"/>
              </a:buBlip>
            </a:pPr>
            <a:r>
              <a:rPr lang="en-US" sz="1800" dirty="0"/>
              <a:t>Cardiovascular disease</a:t>
            </a:r>
          </a:p>
          <a:p>
            <a:pPr>
              <a:spcAft>
                <a:spcPts val="600"/>
              </a:spcAft>
              <a:buBlip>
                <a:blip r:embed="rId3"/>
              </a:buBlip>
            </a:pPr>
            <a:r>
              <a:rPr lang="en-US" sz="1800" dirty="0"/>
              <a:t>Cervical cancer</a:t>
            </a:r>
          </a:p>
          <a:p>
            <a:pPr>
              <a:spcAft>
                <a:spcPts val="600"/>
              </a:spcAft>
              <a:buBlip>
                <a:blip r:embed="rId3"/>
              </a:buBlip>
            </a:pPr>
            <a:r>
              <a:rPr lang="en-US" sz="1800" dirty="0"/>
              <a:t>Chronic kidney disease</a:t>
            </a:r>
          </a:p>
          <a:p>
            <a:pPr>
              <a:spcAft>
                <a:spcPts val="600"/>
              </a:spcAft>
              <a:buBlip>
                <a:blip r:embed="rId3"/>
              </a:buBlip>
            </a:pPr>
            <a:r>
              <a:rPr lang="en-US" sz="1800" dirty="0"/>
              <a:t>Chronic obstructive </a:t>
            </a:r>
            <a:br>
              <a:rPr lang="en-US" sz="1800" dirty="0"/>
            </a:br>
            <a:r>
              <a:rPr lang="en-US" sz="1800" dirty="0"/>
              <a:t>pulmonary disease (COPD)</a:t>
            </a:r>
          </a:p>
          <a:p>
            <a:pPr>
              <a:spcAft>
                <a:spcPts val="600"/>
              </a:spcAft>
              <a:buBlip>
                <a:blip r:embed="rId3"/>
              </a:buBlip>
            </a:pPr>
            <a:r>
              <a:rPr lang="en-US" sz="1800" dirty="0"/>
              <a:t>Chronic pain</a:t>
            </a:r>
          </a:p>
          <a:p>
            <a:pPr>
              <a:spcAft>
                <a:spcPts val="600"/>
              </a:spcAft>
              <a:buBlip>
                <a:blip r:embed="rId3"/>
              </a:buBlip>
            </a:pPr>
            <a:r>
              <a:rPr lang="en-US" sz="1800" dirty="0"/>
              <a:t>Colon cancer</a:t>
            </a:r>
          </a:p>
          <a:p>
            <a:pPr>
              <a:spcAft>
                <a:spcPts val="600"/>
              </a:spcAft>
              <a:buBlip>
                <a:blip r:embed="rId3"/>
              </a:buBlip>
            </a:pPr>
            <a:r>
              <a:rPr lang="en-US" sz="1800" dirty="0"/>
              <a:t>Depression</a:t>
            </a:r>
          </a:p>
          <a:p>
            <a:pPr>
              <a:spcAft>
                <a:spcPts val="600"/>
              </a:spcAft>
              <a:buBlip>
                <a:blip r:embed="rId3"/>
              </a:buBlip>
            </a:pPr>
            <a:r>
              <a:rPr lang="en-US" sz="1800" dirty="0"/>
              <a:t>Diabetes</a:t>
            </a:r>
          </a:p>
          <a:p>
            <a:pPr marL="0" indent="0">
              <a:spcAft>
                <a:spcPts val="600"/>
              </a:spcAft>
              <a:buNone/>
            </a:pPr>
            <a:endParaRPr lang="en-US" sz="1800" dirty="0"/>
          </a:p>
          <a:p>
            <a:pPr>
              <a:spcAft>
                <a:spcPts val="600"/>
              </a:spcAft>
              <a:buBlip>
                <a:blip r:embed="rId3"/>
              </a:buBlip>
            </a:pPr>
            <a:r>
              <a:rPr lang="en-US" sz="1800" dirty="0"/>
              <a:t>Geriatrics</a:t>
            </a:r>
          </a:p>
          <a:p>
            <a:pPr>
              <a:spcAft>
                <a:spcPts val="600"/>
              </a:spcAft>
              <a:buBlip>
                <a:blip r:embed="rId3"/>
              </a:buBlip>
            </a:pPr>
            <a:r>
              <a:rPr lang="en-US" sz="1800" dirty="0"/>
              <a:t>Heart failure</a:t>
            </a:r>
          </a:p>
          <a:p>
            <a:pPr>
              <a:spcAft>
                <a:spcPts val="600"/>
              </a:spcAft>
              <a:buBlip>
                <a:blip r:embed="rId3"/>
              </a:buBlip>
            </a:pPr>
            <a:r>
              <a:rPr lang="en-US" sz="1800" dirty="0"/>
              <a:t>HIV/AIDS</a:t>
            </a:r>
          </a:p>
          <a:p>
            <a:pPr>
              <a:spcAft>
                <a:spcPts val="600"/>
              </a:spcAft>
              <a:buBlip>
                <a:blip r:embed="rId3"/>
              </a:buBlip>
            </a:pPr>
            <a:r>
              <a:rPr lang="en-US" sz="1800" dirty="0"/>
              <a:t>Hypertension</a:t>
            </a:r>
          </a:p>
          <a:p>
            <a:pPr>
              <a:spcAft>
                <a:spcPts val="600"/>
              </a:spcAft>
              <a:buBlip>
                <a:blip r:embed="rId3"/>
              </a:buBlip>
            </a:pPr>
            <a:r>
              <a:rPr lang="en-US" sz="1800" dirty="0"/>
              <a:t>Obesity</a:t>
            </a:r>
          </a:p>
          <a:p>
            <a:pPr>
              <a:spcAft>
                <a:spcPts val="600"/>
              </a:spcAft>
              <a:buBlip>
                <a:blip r:embed="rId3"/>
              </a:buBlip>
            </a:pPr>
            <a:r>
              <a:rPr lang="en-US" sz="1800" dirty="0"/>
              <a:t>Osteoporosis</a:t>
            </a:r>
          </a:p>
          <a:p>
            <a:pPr>
              <a:spcAft>
                <a:spcPts val="600"/>
              </a:spcAft>
              <a:buBlip>
                <a:blip r:embed="rId3"/>
              </a:buBlip>
            </a:pPr>
            <a:r>
              <a:rPr lang="en-US" sz="1800" dirty="0"/>
              <a:t>Rare diseases</a:t>
            </a:r>
          </a:p>
          <a:p>
            <a:pPr>
              <a:spcAft>
                <a:spcPts val="600"/>
              </a:spcAft>
              <a:buBlip>
                <a:blip r:embed="rId3"/>
              </a:buBlip>
            </a:pPr>
            <a:r>
              <a:rPr lang="en-US" sz="1800" dirty="0"/>
              <a:t>Venous thromboembolism</a:t>
            </a:r>
          </a:p>
          <a:p>
            <a:pPr>
              <a:spcAft>
                <a:spcPts val="600"/>
              </a:spcAft>
              <a:buBlip>
                <a:blip r:embed="rId3"/>
              </a:buBlip>
            </a:pPr>
            <a:r>
              <a:rPr lang="en-US" sz="1800" dirty="0"/>
              <a:t>Region-specific programs </a:t>
            </a:r>
            <a:br>
              <a:rPr lang="en-US" sz="1800" dirty="0"/>
            </a:br>
            <a:r>
              <a:rPr lang="en-US" sz="1800" dirty="0"/>
              <a:t>(such as the sickle cell program </a:t>
            </a:r>
            <a:br>
              <a:rPr lang="en-US" sz="1800" dirty="0"/>
            </a:br>
            <a:r>
              <a:rPr lang="en-US" sz="1800" dirty="0"/>
              <a:t>in Georgia)</a:t>
            </a:r>
          </a:p>
          <a:p>
            <a:pPr marL="0" indent="0">
              <a:spcAft>
                <a:spcPts val="600"/>
              </a:spcAft>
              <a:buNone/>
            </a:pPr>
            <a:endParaRPr lang="en-US" sz="1800" dirty="0"/>
          </a:p>
        </p:txBody>
      </p:sp>
      <p:sp>
        <p:nvSpPr>
          <p:cNvPr id="41" name="Footer Placeholder 3">
            <a:extLst>
              <a:ext uri="{FF2B5EF4-FFF2-40B4-BE49-F238E27FC236}">
                <a16:creationId xmlns:a16="http://schemas.microsoft.com/office/drawing/2014/main" id="{7760E2B2-0FE0-4998-9566-87627DE3C4B1}"/>
              </a:ext>
            </a:extLst>
          </p:cNvPr>
          <p:cNvSpPr>
            <a:spLocks noGrp="1"/>
          </p:cNvSpPr>
          <p:nvPr>
            <p:ph type="ftr" sz="quarter" idx="11"/>
          </p:nvPr>
        </p:nvSpPr>
        <p:spPr>
          <a:xfrm>
            <a:off x="457199" y="336111"/>
            <a:ext cx="4882551" cy="365125"/>
          </a:xfrm>
        </p:spPr>
        <p:txBody>
          <a:bodyPr/>
          <a:lstStyle/>
          <a:p>
            <a:r>
              <a:rPr lang="en-US" dirty="0"/>
              <a:t>INTEGRATED CHRONIC DISEASE MANAGEMENT FOR SMALL BUSINESSES</a:t>
            </a:r>
          </a:p>
          <a:p>
            <a:pPr defTabSz="457200" fontAlgn="auto">
              <a:spcBef>
                <a:spcPts val="300"/>
              </a:spcBef>
              <a:spcAft>
                <a:spcPts val="900"/>
              </a:spcAft>
              <a:buClr>
                <a:schemeClr val="tx1">
                  <a:lumMod val="25000"/>
                  <a:lumOff val="75000"/>
                </a:schemeClr>
              </a:buClr>
              <a:buFont typeface="Wingdings" charset="2"/>
              <a:buNone/>
            </a:pPr>
            <a:endParaRPr lang="en-US" dirty="0"/>
          </a:p>
        </p:txBody>
      </p:sp>
    </p:spTree>
    <p:extLst>
      <p:ext uri="{BB962C8B-B14F-4D97-AF65-F5344CB8AC3E}">
        <p14:creationId xmlns:p14="http://schemas.microsoft.com/office/powerpoint/2010/main" val="2240685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dirty="0">
                <a:cs typeface="Calibri" panose="020F0502020204030204" pitchFamily="34" charset="0"/>
              </a:rPr>
              <a:t>kp.org: A convenient hub for managing health</a:t>
            </a:r>
            <a:br>
              <a:rPr lang="en-US" sz="2800" dirty="0">
                <a:cs typeface="Calibri" panose="020F0502020204030204" pitchFamily="34" charset="0"/>
              </a:rPr>
            </a:br>
            <a:endParaRPr lang="en-US" sz="2800" dirty="0"/>
          </a:p>
        </p:txBody>
      </p:sp>
      <p:sp>
        <p:nvSpPr>
          <p:cNvPr id="31" name="Text Placeholder 2">
            <a:extLst>
              <a:ext uri="{FF2B5EF4-FFF2-40B4-BE49-F238E27FC236}">
                <a16:creationId xmlns:a16="http://schemas.microsoft.com/office/drawing/2014/main" id="{4483858F-B2B2-4E5D-9F25-51DACD8E352B}"/>
              </a:ext>
            </a:extLst>
          </p:cNvPr>
          <p:cNvSpPr>
            <a:spLocks noGrp="1"/>
          </p:cNvSpPr>
          <p:nvPr>
            <p:ph type="body" sz="quarter" idx="4294967295"/>
          </p:nvPr>
        </p:nvSpPr>
        <p:spPr>
          <a:xfrm>
            <a:off x="510891" y="1469509"/>
            <a:ext cx="8229600" cy="4052060"/>
          </a:xfrm>
        </p:spPr>
        <p:txBody>
          <a:bodyPr>
            <a:normAutofit/>
          </a:bodyPr>
          <a:lstStyle/>
          <a:p>
            <a:pPr marL="0" indent="0">
              <a:buNone/>
            </a:pPr>
            <a:r>
              <a:rPr lang="en-US" sz="2000" dirty="0">
                <a:solidFill>
                  <a:schemeClr val="tx2"/>
                </a:solidFill>
              </a:rPr>
              <a:t>Tools and resources for members</a:t>
            </a:r>
          </a:p>
          <a:p>
            <a:pPr marL="628650" indent="-285750">
              <a:spcBef>
                <a:spcPts val="1200"/>
              </a:spcBef>
              <a:spcAft>
                <a:spcPts val="1000"/>
              </a:spcAft>
              <a:buBlip>
                <a:blip r:embed="rId3"/>
              </a:buBlip>
            </a:pPr>
            <a:r>
              <a:rPr lang="en-US" sz="1800" dirty="0"/>
              <a:t>Total Health Assessment</a:t>
            </a:r>
          </a:p>
          <a:p>
            <a:pPr marL="628650" indent="-285750">
              <a:spcAft>
                <a:spcPts val="1000"/>
              </a:spcAft>
              <a:buBlip>
                <a:blip r:embed="rId3"/>
              </a:buBlip>
            </a:pPr>
            <a:r>
              <a:rPr lang="en-US" sz="1800" dirty="0"/>
              <a:t>Health and drug encyclopedias</a:t>
            </a:r>
          </a:p>
          <a:p>
            <a:pPr marL="628650" indent="-285750">
              <a:spcAft>
                <a:spcPts val="1000"/>
              </a:spcAft>
              <a:buBlip>
                <a:blip r:embed="rId3"/>
              </a:buBlip>
            </a:pPr>
            <a:r>
              <a:rPr lang="en-US" sz="1800" dirty="0"/>
              <a:t>Symptom checker</a:t>
            </a:r>
          </a:p>
          <a:p>
            <a:pPr marL="628650" indent="-285750">
              <a:spcAft>
                <a:spcPts val="1000"/>
              </a:spcAft>
              <a:buBlip>
                <a:blip r:embed="rId3"/>
              </a:buBlip>
            </a:pPr>
            <a:r>
              <a:rPr lang="en-US" sz="1800" dirty="0"/>
              <a:t>Healthy lifestyle programs</a:t>
            </a:r>
          </a:p>
          <a:p>
            <a:pPr marL="628650" indent="-285750">
              <a:spcAft>
                <a:spcPts val="1000"/>
              </a:spcAft>
              <a:buBlip>
                <a:blip r:embed="rId3"/>
              </a:buBlip>
            </a:pPr>
            <a:r>
              <a:rPr lang="en-US" sz="1800" dirty="0"/>
              <a:t>Health videos</a:t>
            </a:r>
          </a:p>
          <a:p>
            <a:pPr marL="628650" indent="-285750">
              <a:spcAft>
                <a:spcPts val="1000"/>
              </a:spcAft>
              <a:buBlip>
                <a:blip r:embed="rId3"/>
              </a:buBlip>
            </a:pPr>
            <a:r>
              <a:rPr lang="en-US" sz="1800" dirty="0"/>
              <a:t>Total Health Radio online radio </a:t>
            </a:r>
            <a:br>
              <a:rPr lang="en-US" sz="1800" dirty="0"/>
            </a:br>
            <a:r>
              <a:rPr lang="en-US" sz="1800" dirty="0"/>
              <a:t>show and podcast</a:t>
            </a:r>
          </a:p>
          <a:p>
            <a:endParaRPr lang="en-US" dirty="0">
              <a:solidFill>
                <a:schemeClr val="tx2"/>
              </a:solidFill>
            </a:endParaRPr>
          </a:p>
        </p:txBody>
      </p:sp>
      <p:cxnSp>
        <p:nvCxnSpPr>
          <p:cNvPr id="32" name="Straight Connector 31" descr="Underline">
            <a:extLst>
              <a:ext uri="{FF2B5EF4-FFF2-40B4-BE49-F238E27FC236}">
                <a16:creationId xmlns:a16="http://schemas.microsoft.com/office/drawing/2014/main" id="{7F9774D5-1956-48C1-A01B-ED04C897E1CA}"/>
              </a:ext>
              <a:ext uri="{C183D7F6-B498-43B3-948B-1728B52AA6E4}">
                <adec:decorative xmlns:adec="http://schemas.microsoft.com/office/drawing/2017/decorative" val="1"/>
              </a:ext>
            </a:extLst>
          </p:cNvPr>
          <p:cNvCxnSpPr>
            <a:cxnSpLocks/>
          </p:cNvCxnSpPr>
          <p:nvPr/>
        </p:nvCxnSpPr>
        <p:spPr>
          <a:xfrm>
            <a:off x="626621" y="1862678"/>
            <a:ext cx="4148579"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pic>
        <p:nvPicPr>
          <p:cNvPr id="10" name="Picture 9" descr="Screenshot of kp.org website page entitled 'Health &amp; Wellness'">
            <a:extLst>
              <a:ext uri="{FF2B5EF4-FFF2-40B4-BE49-F238E27FC236}">
                <a16:creationId xmlns:a16="http://schemas.microsoft.com/office/drawing/2014/main" id="{568A8B32-201F-4838-BB58-04A08CC5A062}"/>
              </a:ext>
              <a:ext uri="{C183D7F6-B498-43B3-948B-1728B52AA6E4}">
                <adec:decorative xmlns:adec="http://schemas.microsoft.com/office/drawing/2017/decorative" val="0"/>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b="44597"/>
          <a:stretch/>
        </p:blipFill>
        <p:spPr>
          <a:xfrm>
            <a:off x="4976525" y="1505291"/>
            <a:ext cx="3753680" cy="3799582"/>
          </a:xfrm>
          <a:prstGeom prst="rect">
            <a:avLst/>
          </a:prstGeom>
          <a:noFill/>
          <a:ln w="9525">
            <a:solidFill>
              <a:schemeClr val="bg1">
                <a:lumMod val="65000"/>
              </a:schemeClr>
            </a:solidFill>
            <a:miter lim="800000"/>
            <a:headEnd/>
            <a:tailEnd/>
          </a:ln>
          <a:effectLst>
            <a:outerShdw blurRad="50800" dist="38100" dir="2700000" algn="tl" rotWithShape="0">
              <a:schemeClr val="bg1">
                <a:lumMod val="65000"/>
                <a:alpha val="43000"/>
              </a:schemeClr>
            </a:outerShdw>
          </a:effectLst>
        </p:spPr>
      </p:pic>
      <p:sp>
        <p:nvSpPr>
          <p:cNvPr id="33" name="Footer Placeholder 3">
            <a:extLst>
              <a:ext uri="{FF2B5EF4-FFF2-40B4-BE49-F238E27FC236}">
                <a16:creationId xmlns:a16="http://schemas.microsoft.com/office/drawing/2014/main" id="{B3A7B503-44E9-4FDF-A5E8-CC035320C64D}"/>
              </a:ext>
            </a:extLst>
          </p:cNvPr>
          <p:cNvSpPr>
            <a:spLocks noGrp="1"/>
          </p:cNvSpPr>
          <p:nvPr>
            <p:ph type="ftr" sz="quarter" idx="11"/>
          </p:nvPr>
        </p:nvSpPr>
        <p:spPr>
          <a:xfrm>
            <a:off x="457199" y="336111"/>
            <a:ext cx="4882551" cy="365125"/>
          </a:xfrm>
        </p:spPr>
        <p:txBody>
          <a:bodyPr/>
          <a:lstStyle/>
          <a:p>
            <a:r>
              <a:rPr lang="en-US" dirty="0"/>
              <a:t>INTEGRATED CHRONIC DISEASE MANAGEMENT FOR SMALL BUSINESSES</a:t>
            </a:r>
          </a:p>
          <a:p>
            <a:pPr defTabSz="457200" fontAlgn="auto">
              <a:spcBef>
                <a:spcPts val="300"/>
              </a:spcBef>
              <a:spcAft>
                <a:spcPts val="900"/>
              </a:spcAft>
              <a:buClr>
                <a:schemeClr val="tx1">
                  <a:lumMod val="25000"/>
                  <a:lumOff val="75000"/>
                </a:schemeClr>
              </a:buClr>
              <a:buFont typeface="Wingdings" charset="2"/>
              <a:buNone/>
            </a:pPr>
            <a:endParaRPr lang="en-US" dirty="0"/>
          </a:p>
        </p:txBody>
      </p:sp>
    </p:spTree>
    <p:extLst>
      <p:ext uri="{BB962C8B-B14F-4D97-AF65-F5344CB8AC3E}">
        <p14:creationId xmlns:p14="http://schemas.microsoft.com/office/powerpoint/2010/main" val="2827985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2630"/>
            <a:ext cx="8271568" cy="578085"/>
          </a:xfrm>
        </p:spPr>
        <p:txBody>
          <a:bodyPr>
            <a:noAutofit/>
          </a:bodyPr>
          <a:lstStyle/>
          <a:p>
            <a:r>
              <a:rPr lang="en-US" sz="2800" dirty="0">
                <a:cs typeface="Calibri" panose="020F0502020204030204" pitchFamily="34" charset="0"/>
              </a:rPr>
              <a:t>No-cost tools and resources at kp.org/choosebetter</a:t>
            </a:r>
            <a:br>
              <a:rPr lang="en-US" sz="2800" dirty="0">
                <a:cs typeface="Calibri" panose="020F0502020204030204" pitchFamily="34" charset="0"/>
              </a:rPr>
            </a:br>
            <a:endParaRPr lang="en-US" sz="2800" dirty="0"/>
          </a:p>
        </p:txBody>
      </p:sp>
      <p:sp>
        <p:nvSpPr>
          <p:cNvPr id="43" name="Text Placeholder 2">
            <a:extLst>
              <a:ext uri="{FF2B5EF4-FFF2-40B4-BE49-F238E27FC236}">
                <a16:creationId xmlns:a16="http://schemas.microsoft.com/office/drawing/2014/main" id="{8FD7717E-4BFF-4A2C-856C-261022D252A5}"/>
              </a:ext>
            </a:extLst>
          </p:cNvPr>
          <p:cNvSpPr>
            <a:spLocks noGrp="1"/>
          </p:cNvSpPr>
          <p:nvPr>
            <p:ph type="body" sz="quarter" idx="4294967295"/>
          </p:nvPr>
        </p:nvSpPr>
        <p:spPr>
          <a:xfrm>
            <a:off x="499168" y="1387448"/>
            <a:ext cx="8229600" cy="376747"/>
          </a:xfrm>
        </p:spPr>
        <p:txBody>
          <a:bodyPr>
            <a:normAutofit fontScale="92500" lnSpcReduction="20000"/>
          </a:bodyPr>
          <a:lstStyle/>
          <a:p>
            <a:pPr marL="0" indent="0">
              <a:buNone/>
            </a:pPr>
            <a:r>
              <a:rPr lang="en-US" dirty="0">
                <a:solidFill>
                  <a:schemeClr val="tx2"/>
                </a:solidFill>
              </a:rPr>
              <a:t>Interactive toolkits and guides</a:t>
            </a:r>
          </a:p>
        </p:txBody>
      </p:sp>
      <p:cxnSp>
        <p:nvCxnSpPr>
          <p:cNvPr id="44" name="Straight Connector 43" descr="Line divider">
            <a:extLst>
              <a:ext uri="{FF2B5EF4-FFF2-40B4-BE49-F238E27FC236}">
                <a16:creationId xmlns:a16="http://schemas.microsoft.com/office/drawing/2014/main" id="{E61D2B15-AAD4-4077-ABCD-C870D783C30B}"/>
              </a:ext>
              <a:ext uri="{C183D7F6-B498-43B3-948B-1728B52AA6E4}">
                <adec:decorative xmlns:adec="http://schemas.microsoft.com/office/drawing/2017/decorative" val="0"/>
              </a:ext>
            </a:extLst>
          </p:cNvPr>
          <p:cNvCxnSpPr>
            <a:cxnSpLocks/>
          </p:cNvCxnSpPr>
          <p:nvPr/>
        </p:nvCxnSpPr>
        <p:spPr>
          <a:xfrm>
            <a:off x="537721" y="1862678"/>
            <a:ext cx="7990416"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82600" y="2098743"/>
            <a:ext cx="8045537" cy="1330258"/>
          </a:xfrm>
          <a:prstGeom prst="rect">
            <a:avLst/>
          </a:prstGeom>
          <a:noFill/>
        </p:spPr>
        <p:txBody>
          <a:bodyPr wrap="square" numCol="2" rtlCol="0">
            <a:noAutofit/>
          </a:bodyPr>
          <a:lstStyle/>
          <a:p>
            <a:pPr marL="228600" indent="-228600">
              <a:spcAft>
                <a:spcPts val="600"/>
              </a:spcAft>
              <a:buBlip>
                <a:blip r:embed="rId3"/>
              </a:buBlip>
            </a:pPr>
            <a:r>
              <a:rPr lang="en-US" sz="1500" i="1" dirty="0">
                <a:solidFill>
                  <a:schemeClr val="tx1">
                    <a:lumMod val="75000"/>
                    <a:lumOff val="25000"/>
                  </a:schemeClr>
                </a:solidFill>
                <a:latin typeface="+mj-lt"/>
              </a:rPr>
              <a:t>Starting a workforce health program</a:t>
            </a:r>
          </a:p>
          <a:p>
            <a:pPr marL="228600" indent="-228600">
              <a:spcAft>
                <a:spcPts val="600"/>
              </a:spcAft>
              <a:buBlip>
                <a:blip r:embed="rId3"/>
              </a:buBlip>
            </a:pPr>
            <a:r>
              <a:rPr lang="en-US" sz="1500" i="1" dirty="0">
                <a:solidFill>
                  <a:schemeClr val="tx1">
                    <a:lumMod val="75000"/>
                    <a:lumOff val="25000"/>
                  </a:schemeClr>
                </a:solidFill>
                <a:latin typeface="+mj-lt"/>
              </a:rPr>
              <a:t>Workforce health resource guide</a:t>
            </a:r>
          </a:p>
          <a:p>
            <a:pPr marL="228600" indent="-228600">
              <a:spcAft>
                <a:spcPts val="600"/>
              </a:spcAft>
              <a:buBlip>
                <a:blip r:embed="rId3"/>
              </a:buBlip>
            </a:pPr>
            <a:r>
              <a:rPr lang="en-US" sz="1500" i="1" dirty="0">
                <a:solidFill>
                  <a:schemeClr val="tx1">
                    <a:lumMod val="75000"/>
                    <a:lumOff val="25000"/>
                  </a:schemeClr>
                </a:solidFill>
                <a:latin typeface="+mj-lt"/>
              </a:rPr>
              <a:t>Healthy meetings guide</a:t>
            </a:r>
          </a:p>
          <a:p>
            <a:pPr marL="228600" indent="-228600">
              <a:spcAft>
                <a:spcPts val="600"/>
              </a:spcAft>
              <a:buBlip>
                <a:blip r:embed="rId3"/>
              </a:buBlip>
            </a:pPr>
            <a:r>
              <a:rPr lang="en-US" sz="1500" i="1" dirty="0">
                <a:solidFill>
                  <a:schemeClr val="tx1">
                    <a:lumMod val="75000"/>
                    <a:lumOff val="25000"/>
                  </a:schemeClr>
                </a:solidFill>
                <a:latin typeface="+mj-lt"/>
              </a:rPr>
              <a:t>Maintain Don’t Gain toolkit</a:t>
            </a:r>
          </a:p>
          <a:p>
            <a:pPr marL="228600" indent="-228600">
              <a:spcAft>
                <a:spcPts val="600"/>
              </a:spcAft>
              <a:buBlip>
                <a:blip r:embed="rId3"/>
              </a:buBlip>
            </a:pPr>
            <a:r>
              <a:rPr lang="en-US" sz="1500" i="1" dirty="0">
                <a:solidFill>
                  <a:schemeClr val="tx1">
                    <a:lumMod val="75000"/>
                    <a:lumOff val="25000"/>
                  </a:schemeClr>
                </a:solidFill>
                <a:latin typeface="+mj-lt"/>
              </a:rPr>
              <a:t>Tobacco-free campus toolkit</a:t>
            </a:r>
          </a:p>
          <a:p>
            <a:pPr marL="228600" indent="-228600">
              <a:spcAft>
                <a:spcPts val="600"/>
              </a:spcAft>
              <a:buBlip>
                <a:blip r:embed="rId3"/>
              </a:buBlip>
            </a:pPr>
            <a:r>
              <a:rPr lang="en-US" sz="1500" i="1" dirty="0">
                <a:solidFill>
                  <a:schemeClr val="tx1">
                    <a:lumMod val="75000"/>
                    <a:lumOff val="25000"/>
                  </a:schemeClr>
                </a:solidFill>
                <a:latin typeface="+mj-lt"/>
              </a:rPr>
              <a:t>Walking for workforce health toolkit</a:t>
            </a:r>
          </a:p>
          <a:p>
            <a:pPr marL="228600" indent="-228600">
              <a:spcAft>
                <a:spcPts val="600"/>
              </a:spcAft>
              <a:buBlip>
                <a:blip r:embed="rId3"/>
              </a:buBlip>
            </a:pPr>
            <a:r>
              <a:rPr lang="en-US" sz="1500" i="1" dirty="0">
                <a:solidFill>
                  <a:schemeClr val="tx1">
                    <a:lumMod val="75000"/>
                    <a:lumOff val="25000"/>
                  </a:schemeClr>
                </a:solidFill>
                <a:latin typeface="+mj-lt"/>
              </a:rPr>
              <a:t>Rest and Revive sleep management toolkit</a:t>
            </a:r>
          </a:p>
          <a:p>
            <a:pPr marL="228600" indent="-228600">
              <a:spcAft>
                <a:spcPts val="600"/>
              </a:spcAft>
              <a:buBlip>
                <a:blip r:embed="rId3"/>
              </a:buBlip>
            </a:pPr>
            <a:r>
              <a:rPr lang="en-US" sz="1500" i="1" dirty="0">
                <a:solidFill>
                  <a:schemeClr val="tx1">
                    <a:lumMod val="75000"/>
                    <a:lumOff val="25000"/>
                  </a:schemeClr>
                </a:solidFill>
                <a:latin typeface="+mj-lt"/>
              </a:rPr>
              <a:t>Finding Balance stress management toolkit</a:t>
            </a:r>
          </a:p>
        </p:txBody>
      </p:sp>
      <p:grpSp>
        <p:nvGrpSpPr>
          <p:cNvPr id="12" name="Group 11" descr="Screen shot of KP Interactive Toolkits">
            <a:extLst>
              <a:ext uri="{FF2B5EF4-FFF2-40B4-BE49-F238E27FC236}">
                <a16:creationId xmlns:a16="http://schemas.microsoft.com/office/drawing/2014/main" id="{60AA8F6C-4B98-4712-A6AE-BB0D81405FC7}"/>
              </a:ext>
              <a:ext uri="{C183D7F6-B498-43B3-948B-1728B52AA6E4}">
                <adec:decorative xmlns:adec="http://schemas.microsoft.com/office/drawing/2017/decorative" val="1"/>
              </a:ext>
            </a:extLst>
          </p:cNvPr>
          <p:cNvGrpSpPr/>
          <p:nvPr/>
        </p:nvGrpSpPr>
        <p:grpSpPr>
          <a:xfrm>
            <a:off x="552955" y="3684694"/>
            <a:ext cx="8038090" cy="1993060"/>
            <a:chOff x="602784" y="3684694"/>
            <a:chExt cx="8038090" cy="1993060"/>
          </a:xfrm>
        </p:grpSpPr>
        <p:pic>
          <p:nvPicPr>
            <p:cNvPr id="4" name="Picture 3">
              <a:extLst>
                <a:ext uri="{FF2B5EF4-FFF2-40B4-BE49-F238E27FC236}">
                  <a16:creationId xmlns:a16="http://schemas.microsoft.com/office/drawing/2014/main" id="{62304AAF-1499-40CE-BA88-49DCF9E6791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331756" y="3684694"/>
              <a:ext cx="2575998" cy="1993060"/>
            </a:xfrm>
            <a:prstGeom prst="rect">
              <a:avLst/>
            </a:prstGeom>
            <a:noFill/>
            <a:ln w="9525">
              <a:solidFill>
                <a:schemeClr val="bg1">
                  <a:lumMod val="65000"/>
                </a:schemeClr>
              </a:solidFill>
              <a:miter lim="800000"/>
              <a:headEnd/>
              <a:tailEnd/>
            </a:ln>
            <a:effectLst>
              <a:outerShdw blurRad="50800" dist="38100" dir="2700000" algn="tl" rotWithShape="0">
                <a:schemeClr val="bg1">
                  <a:lumMod val="65000"/>
                  <a:alpha val="43000"/>
                </a:schemeClr>
              </a:outerShdw>
            </a:effectLst>
          </p:spPr>
        </p:pic>
        <p:pic>
          <p:nvPicPr>
            <p:cNvPr id="5" name="Picture 4">
              <a:extLst>
                <a:ext uri="{FF2B5EF4-FFF2-40B4-BE49-F238E27FC236}">
                  <a16:creationId xmlns:a16="http://schemas.microsoft.com/office/drawing/2014/main" id="{7AAD6413-BB2F-4470-9D40-898E8FD9300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060728" y="3685978"/>
              <a:ext cx="2580146" cy="1990492"/>
            </a:xfrm>
            <a:prstGeom prst="rect">
              <a:avLst/>
            </a:prstGeom>
            <a:noFill/>
            <a:ln w="9525">
              <a:solidFill>
                <a:schemeClr val="bg1">
                  <a:lumMod val="65000"/>
                </a:schemeClr>
              </a:solidFill>
              <a:miter lim="800000"/>
              <a:headEnd/>
              <a:tailEnd/>
            </a:ln>
            <a:effectLst>
              <a:outerShdw blurRad="50800" dist="38100" dir="2700000" algn="tl" rotWithShape="0">
                <a:schemeClr val="bg1">
                  <a:lumMod val="65000"/>
                  <a:alpha val="43000"/>
                </a:schemeClr>
              </a:outerShdw>
            </a:effectLst>
          </p:spPr>
        </p:pic>
        <p:pic>
          <p:nvPicPr>
            <p:cNvPr id="7" name="Picture 6">
              <a:extLst>
                <a:ext uri="{FF2B5EF4-FFF2-40B4-BE49-F238E27FC236}">
                  <a16:creationId xmlns:a16="http://schemas.microsoft.com/office/drawing/2014/main" id="{05C313CD-B529-4093-AD69-FADC50A0087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02784" y="3684694"/>
              <a:ext cx="2575998" cy="1993060"/>
            </a:xfrm>
            <a:prstGeom prst="rect">
              <a:avLst/>
            </a:prstGeom>
            <a:noFill/>
            <a:ln w="9525">
              <a:solidFill>
                <a:schemeClr val="bg1">
                  <a:lumMod val="65000"/>
                </a:schemeClr>
              </a:solidFill>
              <a:miter lim="800000"/>
              <a:headEnd/>
              <a:tailEnd/>
            </a:ln>
            <a:effectLst>
              <a:outerShdw blurRad="50800" dist="38100" dir="2700000" algn="tl" rotWithShape="0">
                <a:schemeClr val="bg1">
                  <a:lumMod val="65000"/>
                  <a:alpha val="43000"/>
                </a:schemeClr>
              </a:outerShdw>
            </a:effectLst>
          </p:spPr>
        </p:pic>
      </p:grpSp>
      <p:sp>
        <p:nvSpPr>
          <p:cNvPr id="49" name="Footer Placeholder 3">
            <a:extLst>
              <a:ext uri="{FF2B5EF4-FFF2-40B4-BE49-F238E27FC236}">
                <a16:creationId xmlns:a16="http://schemas.microsoft.com/office/drawing/2014/main" id="{B3BEEC53-A025-4F9E-A3C5-446EEA78B4B5}"/>
              </a:ext>
            </a:extLst>
          </p:cNvPr>
          <p:cNvSpPr>
            <a:spLocks noGrp="1"/>
          </p:cNvSpPr>
          <p:nvPr>
            <p:ph type="ftr" sz="quarter" idx="11"/>
          </p:nvPr>
        </p:nvSpPr>
        <p:spPr>
          <a:xfrm>
            <a:off x="457199" y="336111"/>
            <a:ext cx="4882551" cy="365125"/>
          </a:xfrm>
        </p:spPr>
        <p:txBody>
          <a:bodyPr/>
          <a:lstStyle/>
          <a:p>
            <a:r>
              <a:rPr lang="en-US" dirty="0"/>
              <a:t>INTEGRATED CHRONIC DISEASE MANAGEMENT FOR SMALL BUSINESSES</a:t>
            </a:r>
          </a:p>
          <a:p>
            <a:pPr defTabSz="457200" fontAlgn="auto">
              <a:spcBef>
                <a:spcPts val="300"/>
              </a:spcBef>
              <a:spcAft>
                <a:spcPts val="900"/>
              </a:spcAft>
              <a:buClr>
                <a:schemeClr val="tx1">
                  <a:lumMod val="25000"/>
                  <a:lumOff val="75000"/>
                </a:schemeClr>
              </a:buClr>
              <a:buFont typeface="Wingdings" charset="2"/>
              <a:buNone/>
            </a:pPr>
            <a:endParaRPr lang="en-US" dirty="0"/>
          </a:p>
        </p:txBody>
      </p:sp>
    </p:spTree>
    <p:extLst>
      <p:ext uri="{BB962C8B-B14F-4D97-AF65-F5344CB8AC3E}">
        <p14:creationId xmlns:p14="http://schemas.microsoft.com/office/powerpoint/2010/main" val="1183589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group of people on the computer">
            <a:extLst>
              <a:ext uri="{FF2B5EF4-FFF2-40B4-BE49-F238E27FC236}">
                <a16:creationId xmlns:a16="http://schemas.microsoft.com/office/drawing/2014/main" id="{1BB192E4-0994-42BD-A725-CFF1B07FBF8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4031" b="5253"/>
          <a:stretch/>
        </p:blipFill>
        <p:spPr>
          <a:xfrm>
            <a:off x="0" y="623888"/>
            <a:ext cx="9144000" cy="5535612"/>
          </a:xfrm>
          <a:prstGeom prst="rect">
            <a:avLst/>
          </a:prstGeom>
        </p:spPr>
      </p:pic>
      <p:sp>
        <p:nvSpPr>
          <p:cNvPr id="2" name="Title 1"/>
          <p:cNvSpPr>
            <a:spLocks noGrp="1"/>
          </p:cNvSpPr>
          <p:nvPr>
            <p:ph type="title"/>
          </p:nvPr>
        </p:nvSpPr>
        <p:spPr>
          <a:xfrm>
            <a:off x="388747" y="5431854"/>
            <a:ext cx="8229600" cy="578085"/>
          </a:xfrm>
        </p:spPr>
        <p:txBody>
          <a:bodyPr/>
          <a:lstStyle/>
          <a:p>
            <a:r>
              <a:rPr lang="en-US" dirty="0">
                <a:solidFill>
                  <a:schemeClr val="tx2"/>
                </a:solidFill>
              </a:rPr>
              <a:t>Questions?</a:t>
            </a:r>
          </a:p>
        </p:txBody>
      </p:sp>
      <p:sp>
        <p:nvSpPr>
          <p:cNvPr id="5" name="Footer Placeholder 3">
            <a:extLst>
              <a:ext uri="{FF2B5EF4-FFF2-40B4-BE49-F238E27FC236}">
                <a16:creationId xmlns:a16="http://schemas.microsoft.com/office/drawing/2014/main" id="{A6EF6E36-C907-4BA2-8169-9AAF15EE889C}"/>
              </a:ext>
            </a:extLst>
          </p:cNvPr>
          <p:cNvSpPr>
            <a:spLocks noGrp="1"/>
          </p:cNvSpPr>
          <p:nvPr>
            <p:ph type="ftr" sz="quarter" idx="11"/>
          </p:nvPr>
        </p:nvSpPr>
        <p:spPr>
          <a:xfrm>
            <a:off x="457199" y="336111"/>
            <a:ext cx="4882551" cy="365125"/>
          </a:xfrm>
        </p:spPr>
        <p:txBody>
          <a:bodyPr/>
          <a:lstStyle/>
          <a:p>
            <a:r>
              <a:rPr lang="en-US" dirty="0"/>
              <a:t>INTEGRATED CHRONIC DISEASE MANAGEMENT FOR SMALL BUSINESSES</a:t>
            </a:r>
          </a:p>
          <a:p>
            <a:pPr defTabSz="457200" fontAlgn="auto">
              <a:spcBef>
                <a:spcPts val="300"/>
              </a:spcBef>
              <a:spcAft>
                <a:spcPts val="900"/>
              </a:spcAft>
              <a:buClr>
                <a:schemeClr val="tx1">
                  <a:lumMod val="25000"/>
                  <a:lumOff val="75000"/>
                </a:schemeClr>
              </a:buClr>
              <a:buFont typeface="Wingdings" charset="2"/>
              <a:buNone/>
            </a:pPr>
            <a:endParaRPr lang="en-US" dirty="0"/>
          </a:p>
        </p:txBody>
      </p:sp>
    </p:spTree>
    <p:extLst>
      <p:ext uri="{BB962C8B-B14F-4D97-AF65-F5344CB8AC3E}">
        <p14:creationId xmlns:p14="http://schemas.microsoft.com/office/powerpoint/2010/main" val="894679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56004-77E3-4810-8DF6-1B5B47821659}"/>
              </a:ext>
            </a:extLst>
          </p:cNvPr>
          <p:cNvSpPr>
            <a:spLocks noGrp="1"/>
          </p:cNvSpPr>
          <p:nvPr>
            <p:ph type="title"/>
          </p:nvPr>
        </p:nvSpPr>
        <p:spPr/>
        <p:txBody>
          <a:bodyPr>
            <a:normAutofit fontScale="90000"/>
          </a:bodyPr>
          <a:lstStyle/>
          <a:p>
            <a:r>
              <a:rPr lang="en-US" dirty="0"/>
              <a:t>Appendix</a:t>
            </a:r>
          </a:p>
        </p:txBody>
      </p:sp>
    </p:spTree>
    <p:extLst>
      <p:ext uri="{BB962C8B-B14F-4D97-AF65-F5344CB8AC3E}">
        <p14:creationId xmlns:p14="http://schemas.microsoft.com/office/powerpoint/2010/main" val="2045614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82630"/>
            <a:ext cx="8299703" cy="578085"/>
          </a:xfrm>
        </p:spPr>
        <p:txBody>
          <a:bodyPr>
            <a:normAutofit/>
          </a:bodyPr>
          <a:lstStyle/>
          <a:p>
            <a:r>
              <a:rPr lang="en-US" sz="2800" dirty="0"/>
              <a:t>Building a culture of well-being at work </a:t>
            </a:r>
          </a:p>
        </p:txBody>
      </p:sp>
      <p:sp>
        <p:nvSpPr>
          <p:cNvPr id="32" name="Text Placeholder 7">
            <a:extLst>
              <a:ext uri="{FF2B5EF4-FFF2-40B4-BE49-F238E27FC236}">
                <a16:creationId xmlns:a16="http://schemas.microsoft.com/office/drawing/2014/main" id="{6FE1CC82-BC71-4C5A-975A-59087C7ACFA1}"/>
              </a:ext>
            </a:extLst>
          </p:cNvPr>
          <p:cNvSpPr txBox="1">
            <a:spLocks/>
          </p:cNvSpPr>
          <p:nvPr/>
        </p:nvSpPr>
        <p:spPr>
          <a:xfrm>
            <a:off x="720112" y="1604847"/>
            <a:ext cx="2350904" cy="683394"/>
          </a:xfrm>
          <a:prstGeom prst="rect">
            <a:avLst/>
          </a:prstGeom>
        </p:spPr>
        <p:txBody>
          <a:bodyPr/>
          <a:lstStyle>
            <a:lvl1pPr marL="228600" indent="-228600" algn="l" defTabSz="457200" rtl="0" eaLnBrk="1" latinLnBrk="0" hangingPunct="1">
              <a:spcBef>
                <a:spcPts val="300"/>
              </a:spcBef>
              <a:spcAft>
                <a:spcPts val="900"/>
              </a:spcAft>
              <a:buClr>
                <a:schemeClr val="tx1">
                  <a:lumMod val="25000"/>
                  <a:lumOff val="75000"/>
                </a:schemeClr>
              </a:buClr>
              <a:buFont typeface="Wingdings" charset="2"/>
              <a:buChar char="§"/>
              <a:defRPr sz="2400" kern="1200">
                <a:solidFill>
                  <a:schemeClr val="tx1">
                    <a:lumMod val="75000"/>
                    <a:lumOff val="25000"/>
                  </a:schemeClr>
                </a:solidFill>
                <a:latin typeface="Arial"/>
                <a:ea typeface="+mn-ea"/>
                <a:cs typeface="Arial"/>
              </a:defRPr>
            </a:lvl1pPr>
            <a:lvl2pPr marL="502920" indent="-228600" algn="l" defTabSz="457200" rtl="0" eaLnBrk="1" latinLnBrk="0" hangingPunct="1">
              <a:spcBef>
                <a:spcPts val="0"/>
              </a:spcBef>
              <a:spcAft>
                <a:spcPts val="900"/>
              </a:spcAft>
              <a:buClr>
                <a:schemeClr val="tx1">
                  <a:lumMod val="25000"/>
                  <a:lumOff val="75000"/>
                </a:schemeClr>
              </a:buClr>
              <a:buFont typeface="Wingdings" charset="2"/>
              <a:buChar char="§"/>
              <a:defRPr sz="2000" kern="1200">
                <a:solidFill>
                  <a:schemeClr val="tx1">
                    <a:lumMod val="75000"/>
                    <a:lumOff val="25000"/>
                  </a:schemeClr>
                </a:solidFill>
                <a:latin typeface="Arial"/>
                <a:ea typeface="+mn-ea"/>
                <a:cs typeface="Arial"/>
              </a:defRPr>
            </a:lvl2pPr>
            <a:lvl3pPr marL="777240" indent="-228600" algn="l" defTabSz="457200" rtl="0" eaLnBrk="1" latinLnBrk="0" hangingPunct="1">
              <a:spcBef>
                <a:spcPts val="0"/>
              </a:spcBef>
              <a:spcAft>
                <a:spcPts val="600"/>
              </a:spcAft>
              <a:buClr>
                <a:schemeClr val="tx1">
                  <a:lumMod val="25000"/>
                  <a:lumOff val="75000"/>
                </a:schemeClr>
              </a:buClr>
              <a:buFont typeface="Wingdings" charset="2"/>
              <a:buChar char="§"/>
              <a:defRPr sz="1600" kern="1200">
                <a:solidFill>
                  <a:schemeClr val="tx1">
                    <a:lumMod val="75000"/>
                    <a:lumOff val="25000"/>
                  </a:schemeClr>
                </a:solidFill>
                <a:latin typeface="Arial"/>
                <a:ea typeface="+mn-ea"/>
                <a:cs typeface="Arial"/>
              </a:defRPr>
            </a:lvl3pPr>
            <a:lvl4pPr marL="1078992" indent="-228600" algn="l" defTabSz="457200" rtl="0" eaLnBrk="1" latinLnBrk="0" hangingPunct="1">
              <a:spcBef>
                <a:spcPts val="0"/>
              </a:spcBef>
              <a:spcAft>
                <a:spcPts val="600"/>
              </a:spcAft>
              <a:buClr>
                <a:schemeClr val="tx1">
                  <a:lumMod val="25000"/>
                  <a:lumOff val="75000"/>
                </a:schemeClr>
              </a:buClr>
              <a:buFont typeface="Wingdings" charset="2"/>
              <a:buChar char="§"/>
              <a:defRPr sz="16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buNone/>
            </a:pPr>
            <a:r>
              <a:rPr lang="en-US" sz="2200" dirty="0">
                <a:solidFill>
                  <a:schemeClr val="accent4"/>
                </a:solidFill>
              </a:rPr>
              <a:t>Challenges</a:t>
            </a:r>
          </a:p>
        </p:txBody>
      </p:sp>
      <p:cxnSp>
        <p:nvCxnSpPr>
          <p:cNvPr id="34" name="Straight Connector 33" descr="Divider line">
            <a:extLst>
              <a:ext uri="{FF2B5EF4-FFF2-40B4-BE49-F238E27FC236}">
                <a16:creationId xmlns:a16="http://schemas.microsoft.com/office/drawing/2014/main" id="{2561BCDE-9DB1-487F-A834-2CC1BAEE4674}"/>
              </a:ext>
              <a:ext uri="{C183D7F6-B498-43B3-948B-1728B52AA6E4}">
                <adec:decorative xmlns:adec="http://schemas.microsoft.com/office/drawing/2017/decorative" val="0"/>
              </a:ext>
            </a:extLst>
          </p:cNvPr>
          <p:cNvCxnSpPr>
            <a:cxnSpLocks/>
          </p:cNvCxnSpPr>
          <p:nvPr/>
        </p:nvCxnSpPr>
        <p:spPr>
          <a:xfrm>
            <a:off x="796312" y="2109010"/>
            <a:ext cx="3206751"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5B66D05E-6E3C-4953-BE76-52A4F675A1F2}"/>
              </a:ext>
            </a:extLst>
          </p:cNvPr>
          <p:cNvSpPr/>
          <p:nvPr/>
        </p:nvSpPr>
        <p:spPr>
          <a:xfrm>
            <a:off x="639082" y="2315071"/>
            <a:ext cx="3510117" cy="2554545"/>
          </a:xfrm>
          <a:prstGeom prst="rect">
            <a:avLst/>
          </a:prstGeom>
        </p:spPr>
        <p:txBody>
          <a:bodyPr wrap="square">
            <a:spAutoFit/>
          </a:bodyPr>
          <a:lstStyle/>
          <a:p>
            <a:pPr marL="628650" lvl="0" indent="-342900" defTabSz="457200" fontAlgn="auto">
              <a:spcBef>
                <a:spcPts val="1200"/>
              </a:spcBef>
              <a:spcAft>
                <a:spcPts val="600"/>
              </a:spcAft>
              <a:buClr>
                <a:srgbClr val="303030">
                  <a:lumMod val="25000"/>
                  <a:lumOff val="75000"/>
                </a:srgbClr>
              </a:buClr>
              <a:buBlip>
                <a:blip r:embed="rId3"/>
              </a:buBlip>
            </a:pPr>
            <a:r>
              <a:rPr lang="en-US" sz="2000" dirty="0">
                <a:solidFill>
                  <a:srgbClr val="303030">
                    <a:lumMod val="75000"/>
                    <a:lumOff val="25000"/>
                  </a:srgbClr>
                </a:solidFill>
                <a:latin typeface="Arial"/>
                <a:cs typeface="Arial"/>
              </a:rPr>
              <a:t>Perceived barriers</a:t>
            </a:r>
          </a:p>
          <a:p>
            <a:pPr marL="628650" lvl="0" indent="-342900" defTabSz="457200" fontAlgn="auto">
              <a:spcBef>
                <a:spcPts val="1200"/>
              </a:spcBef>
              <a:spcAft>
                <a:spcPts val="600"/>
              </a:spcAft>
              <a:buClr>
                <a:srgbClr val="303030">
                  <a:lumMod val="25000"/>
                  <a:lumOff val="75000"/>
                </a:srgbClr>
              </a:buClr>
              <a:buBlip>
                <a:blip r:embed="rId3"/>
              </a:buBlip>
            </a:pPr>
            <a:r>
              <a:rPr lang="en-US" sz="2000" dirty="0">
                <a:solidFill>
                  <a:srgbClr val="303030">
                    <a:lumMod val="75000"/>
                    <a:lumOff val="25000"/>
                  </a:srgbClr>
                </a:solidFill>
                <a:latin typeface="Arial"/>
                <a:cs typeface="Arial"/>
              </a:rPr>
              <a:t>Expense</a:t>
            </a:r>
          </a:p>
          <a:p>
            <a:pPr marL="628650" lvl="0" indent="-342900" defTabSz="457200" fontAlgn="auto">
              <a:spcBef>
                <a:spcPts val="1200"/>
              </a:spcBef>
              <a:spcAft>
                <a:spcPts val="600"/>
              </a:spcAft>
              <a:buClr>
                <a:srgbClr val="303030">
                  <a:lumMod val="25000"/>
                  <a:lumOff val="75000"/>
                </a:srgbClr>
              </a:buClr>
              <a:buBlip>
                <a:blip r:embed="rId3"/>
              </a:buBlip>
            </a:pPr>
            <a:r>
              <a:rPr lang="en-US" sz="2000" dirty="0">
                <a:solidFill>
                  <a:srgbClr val="303030">
                    <a:lumMod val="75000"/>
                    <a:lumOff val="25000"/>
                  </a:srgbClr>
                </a:solidFill>
                <a:latin typeface="Arial"/>
                <a:cs typeface="Arial"/>
              </a:rPr>
              <a:t>Limited staff</a:t>
            </a:r>
          </a:p>
          <a:p>
            <a:pPr marL="628650" lvl="0" indent="-342900" defTabSz="457200" fontAlgn="auto">
              <a:spcBef>
                <a:spcPts val="1200"/>
              </a:spcBef>
              <a:spcAft>
                <a:spcPts val="600"/>
              </a:spcAft>
              <a:buClr>
                <a:srgbClr val="303030">
                  <a:lumMod val="25000"/>
                  <a:lumOff val="75000"/>
                </a:srgbClr>
              </a:buClr>
              <a:buBlip>
                <a:blip r:embed="rId3"/>
              </a:buBlip>
            </a:pPr>
            <a:r>
              <a:rPr lang="en-US" sz="2000" dirty="0">
                <a:solidFill>
                  <a:srgbClr val="303030">
                    <a:lumMod val="75000"/>
                    <a:lumOff val="25000"/>
                  </a:srgbClr>
                </a:solidFill>
                <a:latin typeface="Arial"/>
                <a:cs typeface="Arial"/>
              </a:rPr>
              <a:t>Privacy issues</a:t>
            </a:r>
          </a:p>
          <a:p>
            <a:pPr marL="628650" lvl="0" indent="-342900" defTabSz="457200" fontAlgn="auto">
              <a:spcBef>
                <a:spcPts val="1200"/>
              </a:spcBef>
              <a:spcAft>
                <a:spcPts val="600"/>
              </a:spcAft>
              <a:buClr>
                <a:srgbClr val="303030">
                  <a:lumMod val="25000"/>
                  <a:lumOff val="75000"/>
                </a:srgbClr>
              </a:buClr>
              <a:buBlip>
                <a:blip r:embed="rId3"/>
              </a:buBlip>
            </a:pPr>
            <a:r>
              <a:rPr lang="en-US" sz="2000" dirty="0">
                <a:solidFill>
                  <a:srgbClr val="303030">
                    <a:lumMod val="75000"/>
                    <a:lumOff val="25000"/>
                  </a:srgbClr>
                </a:solidFill>
                <a:latin typeface="Arial"/>
                <a:cs typeface="Arial"/>
              </a:rPr>
              <a:t>High turnover</a:t>
            </a:r>
          </a:p>
        </p:txBody>
      </p:sp>
      <p:sp>
        <p:nvSpPr>
          <p:cNvPr id="38" name="Text Placeholder 7">
            <a:extLst>
              <a:ext uri="{FF2B5EF4-FFF2-40B4-BE49-F238E27FC236}">
                <a16:creationId xmlns:a16="http://schemas.microsoft.com/office/drawing/2014/main" id="{F4188E73-08D4-4809-82D3-0271DB7FA27E}"/>
              </a:ext>
            </a:extLst>
          </p:cNvPr>
          <p:cNvSpPr txBox="1">
            <a:spLocks/>
          </p:cNvSpPr>
          <p:nvPr/>
        </p:nvSpPr>
        <p:spPr>
          <a:xfrm>
            <a:off x="4729769" y="1604847"/>
            <a:ext cx="2350904" cy="683394"/>
          </a:xfrm>
          <a:prstGeom prst="rect">
            <a:avLst/>
          </a:prstGeom>
        </p:spPr>
        <p:txBody>
          <a:bodyPr/>
          <a:lstStyle>
            <a:lvl1pPr marL="228600" indent="-228600" algn="l" defTabSz="457200" rtl="0" eaLnBrk="1" latinLnBrk="0" hangingPunct="1">
              <a:spcBef>
                <a:spcPts val="300"/>
              </a:spcBef>
              <a:spcAft>
                <a:spcPts val="900"/>
              </a:spcAft>
              <a:buClr>
                <a:schemeClr val="tx1">
                  <a:lumMod val="25000"/>
                  <a:lumOff val="75000"/>
                </a:schemeClr>
              </a:buClr>
              <a:buFont typeface="Wingdings" charset="2"/>
              <a:buChar char="§"/>
              <a:defRPr sz="2400" kern="1200">
                <a:solidFill>
                  <a:schemeClr val="tx1">
                    <a:lumMod val="75000"/>
                    <a:lumOff val="25000"/>
                  </a:schemeClr>
                </a:solidFill>
                <a:latin typeface="Arial"/>
                <a:ea typeface="+mn-ea"/>
                <a:cs typeface="Arial"/>
              </a:defRPr>
            </a:lvl1pPr>
            <a:lvl2pPr marL="502920" indent="-228600" algn="l" defTabSz="457200" rtl="0" eaLnBrk="1" latinLnBrk="0" hangingPunct="1">
              <a:spcBef>
                <a:spcPts val="0"/>
              </a:spcBef>
              <a:spcAft>
                <a:spcPts val="900"/>
              </a:spcAft>
              <a:buClr>
                <a:schemeClr val="tx1">
                  <a:lumMod val="25000"/>
                  <a:lumOff val="75000"/>
                </a:schemeClr>
              </a:buClr>
              <a:buFont typeface="Wingdings" charset="2"/>
              <a:buChar char="§"/>
              <a:defRPr sz="2000" kern="1200">
                <a:solidFill>
                  <a:schemeClr val="tx1">
                    <a:lumMod val="75000"/>
                    <a:lumOff val="25000"/>
                  </a:schemeClr>
                </a:solidFill>
                <a:latin typeface="Arial"/>
                <a:ea typeface="+mn-ea"/>
                <a:cs typeface="Arial"/>
              </a:defRPr>
            </a:lvl2pPr>
            <a:lvl3pPr marL="777240" indent="-228600" algn="l" defTabSz="457200" rtl="0" eaLnBrk="1" latinLnBrk="0" hangingPunct="1">
              <a:spcBef>
                <a:spcPts val="0"/>
              </a:spcBef>
              <a:spcAft>
                <a:spcPts val="600"/>
              </a:spcAft>
              <a:buClr>
                <a:schemeClr val="tx1">
                  <a:lumMod val="25000"/>
                  <a:lumOff val="75000"/>
                </a:schemeClr>
              </a:buClr>
              <a:buFont typeface="Wingdings" charset="2"/>
              <a:buChar char="§"/>
              <a:defRPr sz="1600" kern="1200">
                <a:solidFill>
                  <a:schemeClr val="tx1">
                    <a:lumMod val="75000"/>
                    <a:lumOff val="25000"/>
                  </a:schemeClr>
                </a:solidFill>
                <a:latin typeface="Arial"/>
                <a:ea typeface="+mn-ea"/>
                <a:cs typeface="Arial"/>
              </a:defRPr>
            </a:lvl3pPr>
            <a:lvl4pPr marL="1078992" indent="-228600" algn="l" defTabSz="457200" rtl="0" eaLnBrk="1" latinLnBrk="0" hangingPunct="1">
              <a:spcBef>
                <a:spcPts val="0"/>
              </a:spcBef>
              <a:spcAft>
                <a:spcPts val="600"/>
              </a:spcAft>
              <a:buClr>
                <a:schemeClr val="tx1">
                  <a:lumMod val="25000"/>
                  <a:lumOff val="75000"/>
                </a:schemeClr>
              </a:buClr>
              <a:buFont typeface="Wingdings" charset="2"/>
              <a:buChar char="§"/>
              <a:defRPr sz="16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buNone/>
            </a:pPr>
            <a:r>
              <a:rPr lang="en-US" sz="2200" dirty="0">
                <a:solidFill>
                  <a:schemeClr val="accent4"/>
                </a:solidFill>
              </a:rPr>
              <a:t>Advantages</a:t>
            </a:r>
          </a:p>
        </p:txBody>
      </p:sp>
      <p:cxnSp>
        <p:nvCxnSpPr>
          <p:cNvPr id="39" name="Straight Connector 38" descr="Divider line.&#10;List of 5 items">
            <a:extLst>
              <a:ext uri="{FF2B5EF4-FFF2-40B4-BE49-F238E27FC236}">
                <a16:creationId xmlns:a16="http://schemas.microsoft.com/office/drawing/2014/main" id="{0B2ED5A4-62BA-4632-ABB1-427596BD983A}"/>
              </a:ext>
              <a:ext uri="{C183D7F6-B498-43B3-948B-1728B52AA6E4}">
                <adec:decorative xmlns:adec="http://schemas.microsoft.com/office/drawing/2017/decorative" val="0"/>
              </a:ext>
            </a:extLst>
          </p:cNvPr>
          <p:cNvCxnSpPr>
            <a:cxnSpLocks/>
          </p:cNvCxnSpPr>
          <p:nvPr/>
        </p:nvCxnSpPr>
        <p:spPr>
          <a:xfrm>
            <a:off x="4805969" y="2114609"/>
            <a:ext cx="3206751"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6" name="Text Placeholder 2"/>
          <p:cNvSpPr txBox="1">
            <a:spLocks/>
          </p:cNvSpPr>
          <p:nvPr/>
        </p:nvSpPr>
        <p:spPr>
          <a:xfrm>
            <a:off x="4572000" y="2141440"/>
            <a:ext cx="3932918" cy="3253571"/>
          </a:xfrm>
          <a:prstGeom prst="rect">
            <a:avLst/>
          </a:prstGeom>
          <a:noFill/>
        </p:spPr>
        <p:txBody>
          <a:bodyPr vert="horz" lIns="91440" tIns="182880" rIns="91440" bIns="45720" rtlCol="0">
            <a:noAutofit/>
          </a:bodyPr>
          <a:lstStyle>
            <a:lvl1pPr marL="228600" indent="-228600" algn="l" defTabSz="457200" rtl="0" eaLnBrk="1" latinLnBrk="0" hangingPunct="1">
              <a:spcBef>
                <a:spcPts val="0"/>
              </a:spcBef>
              <a:spcAft>
                <a:spcPts val="600"/>
              </a:spcAft>
              <a:buClr>
                <a:schemeClr val="tx1">
                  <a:lumMod val="25000"/>
                  <a:lumOff val="75000"/>
                </a:schemeClr>
              </a:buClr>
              <a:buFont typeface="Wingdings" charset="2"/>
              <a:buChar char="§"/>
              <a:defRPr sz="2400" kern="1200">
                <a:solidFill>
                  <a:schemeClr val="tx1">
                    <a:lumMod val="75000"/>
                    <a:lumOff val="25000"/>
                  </a:schemeClr>
                </a:solidFill>
                <a:latin typeface="Arial"/>
                <a:ea typeface="+mn-ea"/>
                <a:cs typeface="Arial"/>
              </a:defRPr>
            </a:lvl1pPr>
            <a:lvl2pPr marL="502920" indent="-228600" algn="l" defTabSz="457200" rtl="0" eaLnBrk="1" latinLnBrk="0" hangingPunct="1">
              <a:spcBef>
                <a:spcPts val="0"/>
              </a:spcBef>
              <a:spcAft>
                <a:spcPts val="300"/>
              </a:spcAft>
              <a:buClr>
                <a:schemeClr val="tx1">
                  <a:lumMod val="25000"/>
                  <a:lumOff val="75000"/>
                </a:schemeClr>
              </a:buClr>
              <a:buFont typeface="Wingdings" charset="2"/>
              <a:buChar char="§"/>
              <a:defRPr sz="2000" kern="1200">
                <a:solidFill>
                  <a:schemeClr val="tx1">
                    <a:lumMod val="75000"/>
                    <a:lumOff val="25000"/>
                  </a:schemeClr>
                </a:solidFill>
                <a:latin typeface="Arial"/>
                <a:ea typeface="+mn-ea"/>
                <a:cs typeface="Arial"/>
              </a:defRPr>
            </a:lvl2pPr>
            <a:lvl3pPr marL="777240" indent="-228600" algn="l" defTabSz="457200" rtl="0" eaLnBrk="1" latinLnBrk="0" hangingPunct="1">
              <a:spcBef>
                <a:spcPts val="0"/>
              </a:spcBef>
              <a:spcAft>
                <a:spcPts val="300"/>
              </a:spcAft>
              <a:buClr>
                <a:schemeClr val="tx1">
                  <a:lumMod val="25000"/>
                  <a:lumOff val="75000"/>
                </a:schemeClr>
              </a:buClr>
              <a:buFont typeface="Wingdings" charset="2"/>
              <a:buChar char="§"/>
              <a:defRPr sz="1600" kern="1200">
                <a:solidFill>
                  <a:schemeClr val="tx1">
                    <a:lumMod val="75000"/>
                    <a:lumOff val="25000"/>
                  </a:schemeClr>
                </a:solidFill>
                <a:latin typeface="Arial"/>
                <a:ea typeface="+mn-ea"/>
                <a:cs typeface="Arial"/>
              </a:defRPr>
            </a:lvl3pPr>
            <a:lvl4pPr marL="1078992" indent="-228600" algn="l" defTabSz="457200" rtl="0" eaLnBrk="1" latinLnBrk="0" hangingPunct="1">
              <a:spcBef>
                <a:spcPts val="0"/>
              </a:spcBef>
              <a:spcAft>
                <a:spcPts val="300"/>
              </a:spcAft>
              <a:buClr>
                <a:schemeClr val="tx1">
                  <a:lumMod val="25000"/>
                  <a:lumOff val="75000"/>
                </a:schemeClr>
              </a:buClr>
              <a:buFont typeface="Wingdings" charset="2"/>
              <a:buChar char="§"/>
              <a:defRPr sz="16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708660" indent="-342900">
              <a:spcBef>
                <a:spcPts val="1200"/>
              </a:spcBef>
              <a:buBlip>
                <a:blip r:embed="rId4"/>
              </a:buBlip>
            </a:pPr>
            <a:r>
              <a:rPr lang="en-US" sz="2000" dirty="0"/>
              <a:t>Fewer barriers to implementation</a:t>
            </a:r>
          </a:p>
          <a:p>
            <a:pPr marL="708660" indent="-342900">
              <a:spcBef>
                <a:spcPts val="1200"/>
              </a:spcBef>
              <a:buBlip>
                <a:blip r:embed="rId4"/>
              </a:buBlip>
            </a:pPr>
            <a:r>
              <a:rPr lang="en-US" sz="2000" dirty="0"/>
              <a:t>An intimate work culture</a:t>
            </a:r>
          </a:p>
          <a:p>
            <a:pPr marL="708660" indent="-342900">
              <a:spcBef>
                <a:spcPts val="1200"/>
              </a:spcBef>
              <a:buBlip>
                <a:blip r:embed="rId4"/>
              </a:buBlip>
            </a:pPr>
            <a:r>
              <a:rPr lang="en-US" sz="2000" dirty="0"/>
              <a:t>Change is more evident</a:t>
            </a:r>
          </a:p>
          <a:p>
            <a:pPr marL="708660" indent="-342900">
              <a:spcBef>
                <a:spcPts val="1200"/>
              </a:spcBef>
              <a:buBlip>
                <a:blip r:embed="rId4"/>
              </a:buBlip>
            </a:pPr>
            <a:r>
              <a:rPr lang="en-US" sz="2000" dirty="0"/>
              <a:t>Productivity is impacted</a:t>
            </a:r>
          </a:p>
          <a:p>
            <a:pPr marL="708660" indent="-342900">
              <a:spcBef>
                <a:spcPts val="1200"/>
              </a:spcBef>
              <a:buBlip>
                <a:blip r:embed="rId4"/>
              </a:buBlip>
            </a:pPr>
            <a:r>
              <a:rPr lang="en-US" sz="2000" dirty="0"/>
              <a:t>Financial incentives</a:t>
            </a:r>
          </a:p>
        </p:txBody>
      </p:sp>
      <p:sp>
        <p:nvSpPr>
          <p:cNvPr id="5" name="Text Placeholder 2"/>
          <p:cNvSpPr txBox="1">
            <a:spLocks/>
          </p:cNvSpPr>
          <p:nvPr/>
        </p:nvSpPr>
        <p:spPr>
          <a:xfrm>
            <a:off x="527303" y="6063799"/>
            <a:ext cx="8229600" cy="258343"/>
          </a:xfrm>
          <a:prstGeom prst="rect">
            <a:avLst/>
          </a:prstGeom>
        </p:spPr>
        <p:txBody>
          <a:bodyPr vert="horz" lIns="91440" tIns="45720" rIns="91440" bIns="45720" rtlCol="0">
            <a:normAutofit/>
          </a:bodyPr>
          <a:lstStyle>
            <a:lvl1pPr marL="228600" indent="-228600" algn="l" defTabSz="457200" rtl="0" eaLnBrk="1" latinLnBrk="0" hangingPunct="1">
              <a:spcBef>
                <a:spcPts val="0"/>
              </a:spcBef>
              <a:spcAft>
                <a:spcPts val="600"/>
              </a:spcAft>
              <a:buClr>
                <a:schemeClr val="tx1">
                  <a:lumMod val="25000"/>
                  <a:lumOff val="75000"/>
                </a:schemeClr>
              </a:buClr>
              <a:buFont typeface="Wingdings" charset="2"/>
              <a:buChar char="§"/>
              <a:defRPr sz="2400" kern="1200">
                <a:solidFill>
                  <a:schemeClr val="tx1">
                    <a:lumMod val="75000"/>
                    <a:lumOff val="25000"/>
                  </a:schemeClr>
                </a:solidFill>
                <a:latin typeface="Arial"/>
                <a:ea typeface="+mn-ea"/>
                <a:cs typeface="Arial"/>
              </a:defRPr>
            </a:lvl1pPr>
            <a:lvl2pPr marL="502920" indent="-228600" algn="l" defTabSz="457200" rtl="0" eaLnBrk="1" latinLnBrk="0" hangingPunct="1">
              <a:spcBef>
                <a:spcPts val="0"/>
              </a:spcBef>
              <a:spcAft>
                <a:spcPts val="300"/>
              </a:spcAft>
              <a:buClr>
                <a:schemeClr val="tx1">
                  <a:lumMod val="25000"/>
                  <a:lumOff val="75000"/>
                </a:schemeClr>
              </a:buClr>
              <a:buFont typeface="Wingdings" charset="2"/>
              <a:buChar char="§"/>
              <a:defRPr sz="2000" kern="1200">
                <a:solidFill>
                  <a:schemeClr val="tx1">
                    <a:lumMod val="75000"/>
                    <a:lumOff val="25000"/>
                  </a:schemeClr>
                </a:solidFill>
                <a:latin typeface="Arial"/>
                <a:ea typeface="+mn-ea"/>
                <a:cs typeface="Arial"/>
              </a:defRPr>
            </a:lvl2pPr>
            <a:lvl3pPr marL="777240" indent="-228600" algn="l" defTabSz="457200" rtl="0" eaLnBrk="1" latinLnBrk="0" hangingPunct="1">
              <a:spcBef>
                <a:spcPts val="0"/>
              </a:spcBef>
              <a:spcAft>
                <a:spcPts val="300"/>
              </a:spcAft>
              <a:buClr>
                <a:schemeClr val="tx1">
                  <a:lumMod val="25000"/>
                  <a:lumOff val="75000"/>
                </a:schemeClr>
              </a:buClr>
              <a:buFont typeface="Wingdings" charset="2"/>
              <a:buChar char="§"/>
              <a:defRPr sz="1600" kern="1200">
                <a:solidFill>
                  <a:schemeClr val="tx1">
                    <a:lumMod val="75000"/>
                    <a:lumOff val="25000"/>
                  </a:schemeClr>
                </a:solidFill>
                <a:latin typeface="Arial"/>
                <a:ea typeface="+mn-ea"/>
                <a:cs typeface="Arial"/>
              </a:defRPr>
            </a:lvl3pPr>
            <a:lvl4pPr marL="1078992" indent="-228600" algn="l" defTabSz="457200" rtl="0" eaLnBrk="1" latinLnBrk="0" hangingPunct="1">
              <a:spcBef>
                <a:spcPts val="0"/>
              </a:spcBef>
              <a:spcAft>
                <a:spcPts val="300"/>
              </a:spcAft>
              <a:buClr>
                <a:schemeClr val="tx1">
                  <a:lumMod val="25000"/>
                  <a:lumOff val="75000"/>
                </a:schemeClr>
              </a:buClr>
              <a:buFont typeface="Wingdings" charset="2"/>
              <a:buChar char="§"/>
              <a:defRPr sz="16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ClrTx/>
              <a:buNone/>
            </a:pPr>
            <a:r>
              <a:rPr lang="en-US" sz="900" dirty="0"/>
              <a:t>Adapted from </a:t>
            </a:r>
            <a:r>
              <a:rPr lang="en-US" sz="900" i="1" dirty="0"/>
              <a:t>Leading By Example: The Value of Worksite Health Promotion to Small- and Medium-Sized Employers, </a:t>
            </a:r>
            <a:r>
              <a:rPr lang="en-US" sz="900" dirty="0"/>
              <a:t>Partnership for Prevention, 2011.</a:t>
            </a:r>
          </a:p>
        </p:txBody>
      </p:sp>
      <p:sp>
        <p:nvSpPr>
          <p:cNvPr id="33" name="Footer Placeholder 3">
            <a:extLst>
              <a:ext uri="{FF2B5EF4-FFF2-40B4-BE49-F238E27FC236}">
                <a16:creationId xmlns:a16="http://schemas.microsoft.com/office/drawing/2014/main" id="{13BCFE46-C609-46F5-9FEB-4DF797D467AA}"/>
              </a:ext>
            </a:extLst>
          </p:cNvPr>
          <p:cNvSpPr>
            <a:spLocks noGrp="1"/>
          </p:cNvSpPr>
          <p:nvPr>
            <p:ph type="ftr" sz="quarter" idx="11"/>
          </p:nvPr>
        </p:nvSpPr>
        <p:spPr>
          <a:xfrm>
            <a:off x="457199" y="336111"/>
            <a:ext cx="4882551" cy="365125"/>
          </a:xfrm>
        </p:spPr>
        <p:txBody>
          <a:bodyPr/>
          <a:lstStyle/>
          <a:p>
            <a:r>
              <a:rPr lang="en-US" dirty="0"/>
              <a:t>INTEGRATED CHRONIC DISEASE MANAGEMENT FOR SMALL BUSINESSES</a:t>
            </a:r>
          </a:p>
          <a:p>
            <a:pPr defTabSz="457200" fontAlgn="auto">
              <a:spcBef>
                <a:spcPts val="300"/>
              </a:spcBef>
              <a:spcAft>
                <a:spcPts val="900"/>
              </a:spcAft>
              <a:buClr>
                <a:schemeClr val="tx1">
                  <a:lumMod val="25000"/>
                  <a:lumOff val="75000"/>
                </a:schemeClr>
              </a:buClr>
              <a:buFont typeface="Wingdings" charset="2"/>
              <a:buNone/>
            </a:pPr>
            <a:endParaRPr lang="en-US" dirty="0"/>
          </a:p>
        </p:txBody>
      </p:sp>
    </p:spTree>
    <p:extLst>
      <p:ext uri="{BB962C8B-B14F-4D97-AF65-F5344CB8AC3E}">
        <p14:creationId xmlns:p14="http://schemas.microsoft.com/office/powerpoint/2010/main" val="3420522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Keys to creating a healthy workplace</a:t>
            </a:r>
          </a:p>
        </p:txBody>
      </p:sp>
      <p:pic>
        <p:nvPicPr>
          <p:cNvPr id="12" name="Picture 11" descr="&quot;&quot;">
            <a:extLst>
              <a:ext uri="{FF2B5EF4-FFF2-40B4-BE49-F238E27FC236}">
                <a16:creationId xmlns:a16="http://schemas.microsoft.com/office/drawing/2014/main" id="{7064449B-D032-4ADE-A078-B08FD74938E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05097" y="1713124"/>
            <a:ext cx="8127133" cy="4268864"/>
          </a:xfrm>
          <a:prstGeom prst="rect">
            <a:avLst/>
          </a:prstGeom>
        </p:spPr>
      </p:pic>
      <p:sp>
        <p:nvSpPr>
          <p:cNvPr id="3" name="Text Placeholder 2">
            <a:extLst>
              <a:ext uri="{FF2B5EF4-FFF2-40B4-BE49-F238E27FC236}">
                <a16:creationId xmlns:a16="http://schemas.microsoft.com/office/drawing/2014/main" id="{0A5F7762-EDE9-4D89-A9C6-AA6E65ECDABF}"/>
              </a:ext>
            </a:extLst>
          </p:cNvPr>
          <p:cNvSpPr>
            <a:spLocks noGrp="1"/>
          </p:cNvSpPr>
          <p:nvPr>
            <p:ph type="body" sz="quarter" idx="10"/>
          </p:nvPr>
        </p:nvSpPr>
        <p:spPr>
          <a:xfrm>
            <a:off x="907694" y="1630486"/>
            <a:ext cx="7620949" cy="4297680"/>
          </a:xfrm>
        </p:spPr>
        <p:txBody>
          <a:bodyPr/>
          <a:lstStyle/>
          <a:p>
            <a:pPr marL="342900" indent="-342900">
              <a:lnSpc>
                <a:spcPct val="200000"/>
              </a:lnSpc>
              <a:spcAft>
                <a:spcPts val="1400"/>
              </a:spcAft>
              <a:buSzPct val="115000"/>
              <a:buBlip>
                <a:blip r:embed="rId4"/>
              </a:buBlip>
            </a:pPr>
            <a:r>
              <a:rPr lang="en-US" dirty="0">
                <a:solidFill>
                  <a:schemeClr val="tx2"/>
                </a:solidFill>
              </a:rPr>
              <a:t>Leadership that’s actively engaged</a:t>
            </a:r>
          </a:p>
          <a:p>
            <a:pPr marL="342900" indent="-342900">
              <a:lnSpc>
                <a:spcPct val="200000"/>
              </a:lnSpc>
              <a:spcAft>
                <a:spcPts val="1400"/>
              </a:spcAft>
              <a:buSzPct val="115000"/>
              <a:buBlip>
                <a:blip r:embed="rId4"/>
              </a:buBlip>
            </a:pPr>
            <a:r>
              <a:rPr lang="en-US" dirty="0">
                <a:solidFill>
                  <a:schemeClr val="tx2"/>
                </a:solidFill>
              </a:rPr>
              <a:t>A culture of health and caring</a:t>
            </a:r>
          </a:p>
          <a:p>
            <a:pPr marL="342900" indent="-342900">
              <a:lnSpc>
                <a:spcPct val="200000"/>
              </a:lnSpc>
              <a:spcAft>
                <a:spcPts val="1400"/>
              </a:spcAft>
              <a:buSzPct val="115000"/>
              <a:buBlip>
                <a:blip r:embed="rId4"/>
              </a:buBlip>
            </a:pPr>
            <a:r>
              <a:rPr lang="en-US" dirty="0">
                <a:solidFill>
                  <a:schemeClr val="tx2"/>
                </a:solidFill>
              </a:rPr>
              <a:t>A worksite that promotes healthy decisions</a:t>
            </a:r>
          </a:p>
          <a:p>
            <a:pPr marL="342900" indent="-342900">
              <a:lnSpc>
                <a:spcPct val="200000"/>
              </a:lnSpc>
              <a:spcAft>
                <a:spcPts val="1400"/>
              </a:spcAft>
              <a:buSzPct val="115000"/>
              <a:buBlip>
                <a:blip r:embed="rId4"/>
              </a:buBlip>
            </a:pPr>
            <a:r>
              <a:rPr lang="en-US" dirty="0">
                <a:solidFill>
                  <a:schemeClr val="tx2"/>
                </a:solidFill>
              </a:rPr>
              <a:t>A strong communication plan</a:t>
            </a:r>
          </a:p>
          <a:p>
            <a:pPr marL="342900" indent="-342900">
              <a:lnSpc>
                <a:spcPct val="200000"/>
              </a:lnSpc>
              <a:spcAft>
                <a:spcPts val="1400"/>
              </a:spcAft>
              <a:buSzPct val="115000"/>
              <a:buBlip>
                <a:blip r:embed="rId4"/>
              </a:buBlip>
            </a:pPr>
            <a:r>
              <a:rPr lang="en-US" dirty="0">
                <a:solidFill>
                  <a:schemeClr val="tx2"/>
                </a:solidFill>
              </a:rPr>
              <a:t>An evaluation plan with goals and objectives</a:t>
            </a:r>
          </a:p>
        </p:txBody>
      </p:sp>
      <p:grpSp>
        <p:nvGrpSpPr>
          <p:cNvPr id="44" name="Group 43" descr="5 Keys to a healthy workplace">
            <a:extLst>
              <a:ext uri="{FF2B5EF4-FFF2-40B4-BE49-F238E27FC236}">
                <a16:creationId xmlns:a16="http://schemas.microsoft.com/office/drawing/2014/main" id="{BCCEC51F-471E-4E2E-A411-93BFC5683940}"/>
              </a:ext>
              <a:ext uri="{C183D7F6-B498-43B3-948B-1728B52AA6E4}">
                <adec:decorative xmlns:adec="http://schemas.microsoft.com/office/drawing/2017/decorative" val="1"/>
              </a:ext>
            </a:extLst>
          </p:cNvPr>
          <p:cNvGrpSpPr/>
          <p:nvPr/>
        </p:nvGrpSpPr>
        <p:grpSpPr>
          <a:xfrm>
            <a:off x="476705" y="1706686"/>
            <a:ext cx="807915" cy="4294353"/>
            <a:chOff x="476705" y="1706686"/>
            <a:chExt cx="807915" cy="4294353"/>
          </a:xfrm>
        </p:grpSpPr>
        <p:pic>
          <p:nvPicPr>
            <p:cNvPr id="39" name="Picture 38">
              <a:extLst>
                <a:ext uri="{FF2B5EF4-FFF2-40B4-BE49-F238E27FC236}">
                  <a16:creationId xmlns:a16="http://schemas.microsoft.com/office/drawing/2014/main" id="{9F2B93C5-D103-4D01-A414-11170B31D4B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76705" y="1706686"/>
              <a:ext cx="807915" cy="807915"/>
            </a:xfrm>
            <a:prstGeom prst="rect">
              <a:avLst/>
            </a:prstGeom>
          </p:spPr>
        </p:pic>
        <p:pic>
          <p:nvPicPr>
            <p:cNvPr id="40" name="Picture 39">
              <a:extLst>
                <a:ext uri="{FF2B5EF4-FFF2-40B4-BE49-F238E27FC236}">
                  <a16:creationId xmlns:a16="http://schemas.microsoft.com/office/drawing/2014/main" id="{6BA4A0A0-9894-471D-96DC-E244EA3BE34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76705" y="2573461"/>
              <a:ext cx="807915" cy="807915"/>
            </a:xfrm>
            <a:prstGeom prst="rect">
              <a:avLst/>
            </a:prstGeom>
          </p:spPr>
        </p:pic>
        <p:pic>
          <p:nvPicPr>
            <p:cNvPr id="41" name="Picture 40">
              <a:extLst>
                <a:ext uri="{FF2B5EF4-FFF2-40B4-BE49-F238E27FC236}">
                  <a16:creationId xmlns:a16="http://schemas.microsoft.com/office/drawing/2014/main" id="{5EB5EC89-6F3A-4B5C-94CD-CDAFB769B06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76705" y="3443478"/>
              <a:ext cx="807915" cy="807915"/>
            </a:xfrm>
            <a:prstGeom prst="rect">
              <a:avLst/>
            </a:prstGeom>
          </p:spPr>
        </p:pic>
        <p:pic>
          <p:nvPicPr>
            <p:cNvPr id="42" name="Picture 41">
              <a:extLst>
                <a:ext uri="{FF2B5EF4-FFF2-40B4-BE49-F238E27FC236}">
                  <a16:creationId xmlns:a16="http://schemas.microsoft.com/office/drawing/2014/main" id="{ECA7E454-3680-4102-BD83-17D40ED37D2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76705" y="4315202"/>
              <a:ext cx="807915" cy="807915"/>
            </a:xfrm>
            <a:prstGeom prst="rect">
              <a:avLst/>
            </a:prstGeom>
          </p:spPr>
        </p:pic>
        <p:pic>
          <p:nvPicPr>
            <p:cNvPr id="43" name="Picture 42">
              <a:extLst>
                <a:ext uri="{FF2B5EF4-FFF2-40B4-BE49-F238E27FC236}">
                  <a16:creationId xmlns:a16="http://schemas.microsoft.com/office/drawing/2014/main" id="{DA2929A7-145D-4E8D-ADEA-5B90EAD83F3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76705" y="5193124"/>
              <a:ext cx="807915" cy="807915"/>
            </a:xfrm>
            <a:prstGeom prst="rect">
              <a:avLst/>
            </a:prstGeom>
          </p:spPr>
        </p:pic>
      </p:grpSp>
      <p:sp>
        <p:nvSpPr>
          <p:cNvPr id="29" name="Footer Placeholder 3">
            <a:extLst>
              <a:ext uri="{FF2B5EF4-FFF2-40B4-BE49-F238E27FC236}">
                <a16:creationId xmlns:a16="http://schemas.microsoft.com/office/drawing/2014/main" id="{4BC23C9D-2482-46DC-A9EE-20FD055CD1D9}"/>
              </a:ext>
            </a:extLst>
          </p:cNvPr>
          <p:cNvSpPr>
            <a:spLocks noGrp="1"/>
          </p:cNvSpPr>
          <p:nvPr>
            <p:ph type="ftr" sz="quarter" idx="11"/>
          </p:nvPr>
        </p:nvSpPr>
        <p:spPr/>
        <p:txBody>
          <a:bodyPr/>
          <a:lstStyle/>
          <a:p>
            <a:r>
              <a:rPr lang="en-US" dirty="0"/>
              <a:t>INTEGRATED CHRONIC DISEASE MANAGEMENT FOR SMALL BUSINESSES</a:t>
            </a:r>
          </a:p>
          <a:p>
            <a:pPr defTabSz="457200" fontAlgn="auto">
              <a:spcBef>
                <a:spcPts val="300"/>
              </a:spcBef>
              <a:spcAft>
                <a:spcPts val="900"/>
              </a:spcAft>
              <a:buClr>
                <a:schemeClr val="tx1">
                  <a:lumMod val="25000"/>
                  <a:lumOff val="75000"/>
                </a:schemeClr>
              </a:buClr>
              <a:buFont typeface="Wingdings" charset="2"/>
              <a:buNone/>
            </a:pPr>
            <a:endParaRPr lang="en-US" dirty="0"/>
          </a:p>
        </p:txBody>
      </p:sp>
    </p:spTree>
    <p:extLst>
      <p:ext uri="{BB962C8B-B14F-4D97-AF65-F5344CB8AC3E}">
        <p14:creationId xmlns:p14="http://schemas.microsoft.com/office/powerpoint/2010/main" val="4121716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E6400-C8F3-4567-B5EB-7B28B2C27B4C}"/>
              </a:ext>
            </a:extLst>
          </p:cNvPr>
          <p:cNvSpPr>
            <a:spLocks noGrp="1"/>
          </p:cNvSpPr>
          <p:nvPr>
            <p:ph type="title"/>
          </p:nvPr>
        </p:nvSpPr>
        <p:spPr/>
        <p:txBody>
          <a:bodyPr>
            <a:normAutofit fontScale="90000"/>
          </a:bodyPr>
          <a:lstStyle/>
          <a:p>
            <a:r>
              <a:rPr lang="en-US" dirty="0"/>
              <a:t>Diabetes: A chronic disease management </a:t>
            </a:r>
            <a:br>
              <a:rPr lang="en-US" dirty="0"/>
            </a:br>
            <a:r>
              <a:rPr lang="en-US" dirty="0"/>
              <a:t>case study</a:t>
            </a:r>
            <a:br>
              <a:rPr lang="en-US" dirty="0"/>
            </a:br>
            <a:endParaRPr lang="en-US" dirty="0"/>
          </a:p>
        </p:txBody>
      </p:sp>
    </p:spTree>
    <p:extLst>
      <p:ext uri="{BB962C8B-B14F-4D97-AF65-F5344CB8AC3E}">
        <p14:creationId xmlns:p14="http://schemas.microsoft.com/office/powerpoint/2010/main" val="302614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Diabetes is an all-too-common chronic disease </a:t>
            </a:r>
          </a:p>
        </p:txBody>
      </p:sp>
      <p:sp>
        <p:nvSpPr>
          <p:cNvPr id="5" name="TextBox 4">
            <a:extLst>
              <a:ext uri="{FF2B5EF4-FFF2-40B4-BE49-F238E27FC236}">
                <a16:creationId xmlns:a16="http://schemas.microsoft.com/office/drawing/2014/main" id="{6F83FB26-550B-43A1-A031-3098FD8B42A6}"/>
              </a:ext>
            </a:extLst>
          </p:cNvPr>
          <p:cNvSpPr txBox="1"/>
          <p:nvPr/>
        </p:nvSpPr>
        <p:spPr>
          <a:xfrm>
            <a:off x="746124" y="1708673"/>
            <a:ext cx="4486276" cy="861774"/>
          </a:xfrm>
          <a:prstGeom prst="rect">
            <a:avLst/>
          </a:prstGeom>
          <a:noFill/>
        </p:spPr>
        <p:txBody>
          <a:bodyPr wrap="square" rtlCol="0">
            <a:spAutoFit/>
          </a:bodyPr>
          <a:lstStyle/>
          <a:p>
            <a:pPr algn="r"/>
            <a:r>
              <a:rPr lang="en-US" sz="3000" dirty="0">
                <a:solidFill>
                  <a:schemeClr val="tx2"/>
                </a:solidFill>
                <a:latin typeface="+mn-lt"/>
              </a:rPr>
              <a:t>30.3 million U.S. adults </a:t>
            </a:r>
            <a:br>
              <a:rPr lang="en-US" sz="3000" dirty="0">
                <a:solidFill>
                  <a:srgbClr val="00B0F0"/>
                </a:solidFill>
                <a:latin typeface="+mn-lt"/>
              </a:rPr>
            </a:br>
            <a:r>
              <a:rPr lang="en-US" sz="2000" dirty="0">
                <a:solidFill>
                  <a:schemeClr val="tx1">
                    <a:lumMod val="75000"/>
                    <a:lumOff val="25000"/>
                  </a:schemeClr>
                </a:solidFill>
                <a:latin typeface="+mn-lt"/>
              </a:rPr>
              <a:t>are now living with diabetes</a:t>
            </a:r>
            <a:r>
              <a:rPr lang="en-US" sz="2000" baseline="30000" dirty="0">
                <a:solidFill>
                  <a:schemeClr val="tx1">
                    <a:lumMod val="75000"/>
                    <a:lumOff val="25000"/>
                  </a:schemeClr>
                </a:solidFill>
                <a:latin typeface="+mn-lt"/>
              </a:rPr>
              <a:t>1</a:t>
            </a:r>
            <a:r>
              <a:rPr lang="en-US" sz="2000" dirty="0">
                <a:solidFill>
                  <a:schemeClr val="tx1">
                    <a:lumMod val="75000"/>
                    <a:lumOff val="25000"/>
                  </a:schemeClr>
                </a:solidFill>
                <a:latin typeface="+mn-lt"/>
              </a:rPr>
              <a:t> </a:t>
            </a:r>
          </a:p>
        </p:txBody>
      </p:sp>
      <p:cxnSp>
        <p:nvCxnSpPr>
          <p:cNvPr id="16" name="Straight Connector 15" descr="Divider line">
            <a:extLst>
              <a:ext uri="{FF2B5EF4-FFF2-40B4-BE49-F238E27FC236}">
                <a16:creationId xmlns:a16="http://schemas.microsoft.com/office/drawing/2014/main" id="{22868AF7-F372-4380-A8DD-277F28C0DE12}"/>
              </a:ext>
              <a:ext uri="{C183D7F6-B498-43B3-948B-1728B52AA6E4}">
                <adec:decorative xmlns:adec="http://schemas.microsoft.com/office/drawing/2017/decorative" val="0"/>
              </a:ext>
            </a:extLst>
          </p:cNvPr>
          <p:cNvCxnSpPr>
            <a:cxnSpLocks/>
          </p:cNvCxnSpPr>
          <p:nvPr/>
        </p:nvCxnSpPr>
        <p:spPr>
          <a:xfrm>
            <a:off x="657223" y="2730262"/>
            <a:ext cx="4575176"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8BB91288-7D10-42C0-B4CC-94503E25170A}"/>
              </a:ext>
            </a:extLst>
          </p:cNvPr>
          <p:cNvSpPr txBox="1"/>
          <p:nvPr/>
        </p:nvSpPr>
        <p:spPr>
          <a:xfrm>
            <a:off x="746124" y="3026179"/>
            <a:ext cx="4486276" cy="861774"/>
          </a:xfrm>
          <a:prstGeom prst="rect">
            <a:avLst/>
          </a:prstGeom>
          <a:noFill/>
        </p:spPr>
        <p:txBody>
          <a:bodyPr wrap="square" rtlCol="0">
            <a:spAutoFit/>
          </a:bodyPr>
          <a:lstStyle/>
          <a:p>
            <a:pPr algn="r"/>
            <a:r>
              <a:rPr lang="en-US" sz="3000" dirty="0">
                <a:solidFill>
                  <a:schemeClr val="tx2"/>
                </a:solidFill>
                <a:latin typeface="+mn-lt"/>
              </a:rPr>
              <a:t>Another 84.1 million </a:t>
            </a:r>
            <a:br>
              <a:rPr lang="en-US" sz="3000" dirty="0">
                <a:solidFill>
                  <a:schemeClr val="tx2"/>
                </a:solidFill>
                <a:latin typeface="+mn-lt"/>
              </a:rPr>
            </a:br>
            <a:r>
              <a:rPr lang="en-US" sz="2000" dirty="0">
                <a:solidFill>
                  <a:schemeClr val="tx1">
                    <a:lumMod val="75000"/>
                    <a:lumOff val="25000"/>
                  </a:schemeClr>
                </a:solidFill>
                <a:latin typeface="+mn-lt"/>
              </a:rPr>
              <a:t>have prediabetes</a:t>
            </a:r>
            <a:r>
              <a:rPr lang="en-US" sz="2000" baseline="30000" dirty="0">
                <a:solidFill>
                  <a:schemeClr val="tx1">
                    <a:lumMod val="75000"/>
                    <a:lumOff val="25000"/>
                  </a:schemeClr>
                </a:solidFill>
                <a:latin typeface="+mn-lt"/>
              </a:rPr>
              <a:t>2</a:t>
            </a:r>
            <a:r>
              <a:rPr lang="en-US" sz="2000" dirty="0">
                <a:solidFill>
                  <a:schemeClr val="tx1">
                    <a:lumMod val="75000"/>
                    <a:lumOff val="25000"/>
                  </a:schemeClr>
                </a:solidFill>
                <a:latin typeface="+mn-lt"/>
              </a:rPr>
              <a:t> </a:t>
            </a:r>
          </a:p>
        </p:txBody>
      </p:sp>
      <p:cxnSp>
        <p:nvCxnSpPr>
          <p:cNvPr id="14" name="Straight Connector 13" descr="Divider line">
            <a:extLst>
              <a:ext uri="{FF2B5EF4-FFF2-40B4-BE49-F238E27FC236}">
                <a16:creationId xmlns:a16="http://schemas.microsoft.com/office/drawing/2014/main" id="{EA92B1D7-A0F8-47C1-815A-5AAA0D95522E}"/>
              </a:ext>
              <a:ext uri="{C183D7F6-B498-43B3-948B-1728B52AA6E4}">
                <adec:decorative xmlns:adec="http://schemas.microsoft.com/office/drawing/2017/decorative" val="0"/>
              </a:ext>
            </a:extLst>
          </p:cNvPr>
          <p:cNvCxnSpPr>
            <a:cxnSpLocks/>
          </p:cNvCxnSpPr>
          <p:nvPr/>
        </p:nvCxnSpPr>
        <p:spPr>
          <a:xfrm>
            <a:off x="657223" y="4178062"/>
            <a:ext cx="4575176"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CAD10924-0E81-482B-AC72-8781B7EB31A6}"/>
              </a:ext>
            </a:extLst>
          </p:cNvPr>
          <p:cNvSpPr txBox="1"/>
          <p:nvPr/>
        </p:nvSpPr>
        <p:spPr>
          <a:xfrm>
            <a:off x="457200" y="4343685"/>
            <a:ext cx="4775200" cy="1200329"/>
          </a:xfrm>
          <a:prstGeom prst="rect">
            <a:avLst/>
          </a:prstGeom>
          <a:noFill/>
        </p:spPr>
        <p:txBody>
          <a:bodyPr wrap="square" rtlCol="0">
            <a:spAutoFit/>
          </a:bodyPr>
          <a:lstStyle/>
          <a:p>
            <a:pPr algn="r"/>
            <a:r>
              <a:rPr lang="en-US" sz="2000" dirty="0">
                <a:solidFill>
                  <a:schemeClr val="tx1">
                    <a:lumMod val="75000"/>
                    <a:lumOff val="25000"/>
                  </a:schemeClr>
                </a:solidFill>
                <a:latin typeface="+mn-lt"/>
              </a:rPr>
              <a:t>Unplanned, missed days of work due to diabetes cost employers more than </a:t>
            </a:r>
            <a:br>
              <a:rPr lang="en-US" sz="2000" dirty="0">
                <a:solidFill>
                  <a:schemeClr val="tx1">
                    <a:lumMod val="75000"/>
                    <a:lumOff val="25000"/>
                  </a:schemeClr>
                </a:solidFill>
                <a:latin typeface="+mn-lt"/>
              </a:rPr>
            </a:br>
            <a:r>
              <a:rPr lang="en-US" sz="3000" dirty="0">
                <a:solidFill>
                  <a:schemeClr val="tx2"/>
                </a:solidFill>
                <a:latin typeface="+mn-lt"/>
              </a:rPr>
              <a:t>$20 billion each year</a:t>
            </a:r>
            <a:r>
              <a:rPr lang="en-US" sz="3000" baseline="20000" dirty="0">
                <a:solidFill>
                  <a:schemeClr val="tx2"/>
                </a:solidFill>
                <a:latin typeface="+mn-lt"/>
              </a:rPr>
              <a:t>3</a:t>
            </a:r>
            <a:r>
              <a:rPr lang="en-US" sz="3000" dirty="0">
                <a:solidFill>
                  <a:schemeClr val="tx2"/>
                </a:solidFill>
                <a:latin typeface="+mn-lt"/>
              </a:rPr>
              <a:t> </a:t>
            </a:r>
          </a:p>
        </p:txBody>
      </p:sp>
      <p:sp>
        <p:nvSpPr>
          <p:cNvPr id="10" name="Rectangle 9">
            <a:extLst>
              <a:ext uri="{FF2B5EF4-FFF2-40B4-BE49-F238E27FC236}">
                <a16:creationId xmlns:a16="http://schemas.microsoft.com/office/drawing/2014/main" id="{2007E33A-85AE-4661-9A3E-AACB0CC74E23}"/>
              </a:ext>
            </a:extLst>
          </p:cNvPr>
          <p:cNvSpPr/>
          <p:nvPr/>
        </p:nvSpPr>
        <p:spPr>
          <a:xfrm>
            <a:off x="457199" y="5745865"/>
            <a:ext cx="8229599" cy="246221"/>
          </a:xfrm>
          <a:prstGeom prst="rect">
            <a:avLst/>
          </a:prstGeom>
        </p:spPr>
        <p:txBody>
          <a:bodyPr wrap="square">
            <a:spAutoFit/>
          </a:bodyPr>
          <a:lstStyle/>
          <a:p>
            <a:pPr lvl="0" defTabSz="457200" fontAlgn="auto">
              <a:spcBef>
                <a:spcPts val="0"/>
              </a:spcBef>
              <a:spcAft>
                <a:spcPts val="0"/>
              </a:spcAft>
              <a:buClr>
                <a:srgbClr val="303030">
                  <a:lumMod val="25000"/>
                  <a:lumOff val="75000"/>
                </a:srgbClr>
              </a:buClr>
            </a:pPr>
            <a:r>
              <a:rPr lang="en-US" sz="1000" baseline="30000" dirty="0">
                <a:solidFill>
                  <a:schemeClr val="tx1">
                    <a:lumMod val="75000"/>
                    <a:lumOff val="25000"/>
                  </a:schemeClr>
                </a:solidFill>
                <a:latin typeface="Arial" panose="020B0604020202020204" pitchFamily="34" charset="0"/>
              </a:rPr>
              <a:t>1</a:t>
            </a:r>
            <a:r>
              <a:rPr lang="en-US" sz="1000" dirty="0">
                <a:solidFill>
                  <a:schemeClr val="tx1">
                    <a:lumMod val="75000"/>
                    <a:lumOff val="25000"/>
                  </a:schemeClr>
                </a:solidFill>
                <a:latin typeface="Arial" panose="020B0604020202020204" pitchFamily="34" charset="0"/>
              </a:rPr>
              <a:t>CDC, accessed April 10, 2019. </a:t>
            </a:r>
            <a:r>
              <a:rPr lang="en-US" sz="1000" baseline="30000" dirty="0">
                <a:solidFill>
                  <a:schemeClr val="tx1">
                    <a:lumMod val="75000"/>
                    <a:lumOff val="25000"/>
                  </a:schemeClr>
                </a:solidFill>
                <a:latin typeface="Arial" panose="020B0604020202020204" pitchFamily="34" charset="0"/>
              </a:rPr>
              <a:t>2</a:t>
            </a:r>
            <a:r>
              <a:rPr lang="en-US" sz="1000" dirty="0">
                <a:solidFill>
                  <a:schemeClr val="tx1">
                    <a:lumMod val="75000"/>
                    <a:lumOff val="25000"/>
                  </a:schemeClr>
                </a:solidFill>
                <a:latin typeface="Arial" panose="020B0604020202020204" pitchFamily="34" charset="0"/>
              </a:rPr>
              <a:t>See note 1. </a:t>
            </a:r>
            <a:r>
              <a:rPr lang="en-US" sz="1000" baseline="30000" dirty="0">
                <a:solidFill>
                  <a:schemeClr val="tx1">
                    <a:lumMod val="75000"/>
                    <a:lumOff val="25000"/>
                  </a:schemeClr>
                </a:solidFill>
                <a:latin typeface="Arial" panose="020B0604020202020204" pitchFamily="34" charset="0"/>
              </a:rPr>
              <a:t>3</a:t>
            </a:r>
            <a:r>
              <a:rPr lang="en-US" sz="1000" dirty="0">
                <a:solidFill>
                  <a:schemeClr val="tx1">
                    <a:lumMod val="75000"/>
                    <a:lumOff val="25000"/>
                  </a:schemeClr>
                </a:solidFill>
                <a:latin typeface="Arial" panose="020B0604020202020204" pitchFamily="34" charset="0"/>
              </a:rPr>
              <a:t>Gallup-Sharecare, November 13, 2017.  </a:t>
            </a:r>
            <a:endParaRPr lang="en-US" sz="1000" dirty="0">
              <a:solidFill>
                <a:srgbClr val="303030">
                  <a:lumMod val="75000"/>
                  <a:lumOff val="25000"/>
                </a:srgbClr>
              </a:solidFill>
              <a:latin typeface="Arial"/>
              <a:cs typeface="Arial"/>
            </a:endParaRPr>
          </a:p>
        </p:txBody>
      </p:sp>
      <p:pic>
        <p:nvPicPr>
          <p:cNvPr id="11" name="Picture 10" descr="A photograph of a woman at work">
            <a:extLst>
              <a:ext uri="{FF2B5EF4-FFF2-40B4-BE49-F238E27FC236}">
                <a16:creationId xmlns:a16="http://schemas.microsoft.com/office/drawing/2014/main" id="{79BF66EB-5569-40D7-838B-97F2261E4AD7}"/>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15288" r="30833"/>
          <a:stretch/>
        </p:blipFill>
        <p:spPr>
          <a:xfrm>
            <a:off x="5473700" y="1532781"/>
            <a:ext cx="3670300" cy="4541398"/>
          </a:xfrm>
          <a:prstGeom prst="rect">
            <a:avLst/>
          </a:prstGeom>
        </p:spPr>
      </p:pic>
      <p:sp>
        <p:nvSpPr>
          <p:cNvPr id="12" name="Footer Placeholder 3">
            <a:extLst>
              <a:ext uri="{FF2B5EF4-FFF2-40B4-BE49-F238E27FC236}">
                <a16:creationId xmlns:a16="http://schemas.microsoft.com/office/drawing/2014/main" id="{DDD88C2D-1A55-4622-91B1-78159E03D602}"/>
              </a:ext>
            </a:extLst>
          </p:cNvPr>
          <p:cNvSpPr>
            <a:spLocks noGrp="1"/>
          </p:cNvSpPr>
          <p:nvPr>
            <p:ph type="ftr" sz="quarter" idx="11"/>
          </p:nvPr>
        </p:nvSpPr>
        <p:spPr>
          <a:xfrm>
            <a:off x="457199" y="336111"/>
            <a:ext cx="4882551" cy="365125"/>
          </a:xfrm>
        </p:spPr>
        <p:txBody>
          <a:bodyPr/>
          <a:lstStyle/>
          <a:p>
            <a:r>
              <a:rPr lang="en-US" dirty="0"/>
              <a:t>INTEGRATED CHRONIC DISEASE MANAGEMENT FOR SMALL BUSINESSES</a:t>
            </a:r>
          </a:p>
          <a:p>
            <a:pPr defTabSz="457200" fontAlgn="auto">
              <a:spcBef>
                <a:spcPts val="300"/>
              </a:spcBef>
              <a:spcAft>
                <a:spcPts val="900"/>
              </a:spcAft>
              <a:buClr>
                <a:schemeClr val="tx1">
                  <a:lumMod val="25000"/>
                  <a:lumOff val="75000"/>
                </a:schemeClr>
              </a:buClr>
              <a:buFont typeface="Wingdings" charset="2"/>
              <a:buNone/>
            </a:pPr>
            <a:endParaRPr lang="en-US" dirty="0"/>
          </a:p>
        </p:txBody>
      </p:sp>
    </p:spTree>
    <p:extLst>
      <p:ext uri="{BB962C8B-B14F-4D97-AF65-F5344CB8AC3E}">
        <p14:creationId xmlns:p14="http://schemas.microsoft.com/office/powerpoint/2010/main" val="33314206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0E91C-8541-4773-8CB1-F3448CA54F26}"/>
              </a:ext>
            </a:extLst>
          </p:cNvPr>
          <p:cNvSpPr>
            <a:spLocks noGrp="1"/>
          </p:cNvSpPr>
          <p:nvPr>
            <p:ph type="title"/>
          </p:nvPr>
        </p:nvSpPr>
        <p:spPr>
          <a:xfrm>
            <a:off x="457200" y="782630"/>
            <a:ext cx="8340702" cy="578085"/>
          </a:xfrm>
        </p:spPr>
        <p:txBody>
          <a:bodyPr/>
          <a:lstStyle/>
          <a:p>
            <a:r>
              <a:rPr lang="en-US" dirty="0"/>
              <a:t>Managing diabetes: a comprehensive approach</a:t>
            </a:r>
          </a:p>
        </p:txBody>
      </p:sp>
      <p:sp>
        <p:nvSpPr>
          <p:cNvPr id="3" name="Text Placeholder 2">
            <a:extLst>
              <a:ext uri="{FF2B5EF4-FFF2-40B4-BE49-F238E27FC236}">
                <a16:creationId xmlns:a16="http://schemas.microsoft.com/office/drawing/2014/main" id="{3E6D6EBF-53C5-419A-808C-8CA218B28AC9}"/>
              </a:ext>
            </a:extLst>
          </p:cNvPr>
          <p:cNvSpPr>
            <a:spLocks noGrp="1"/>
          </p:cNvSpPr>
          <p:nvPr>
            <p:ph type="body" sz="quarter" idx="4294967295"/>
          </p:nvPr>
        </p:nvSpPr>
        <p:spPr>
          <a:xfrm>
            <a:off x="527303" y="1399032"/>
            <a:ext cx="8229600" cy="4297680"/>
          </a:xfrm>
        </p:spPr>
        <p:txBody>
          <a:bodyPr>
            <a:normAutofit/>
          </a:bodyPr>
          <a:lstStyle/>
          <a:p>
            <a:pPr marL="0" indent="0">
              <a:buNone/>
            </a:pPr>
            <a:r>
              <a:rPr lang="en-US" sz="2000" dirty="0"/>
              <a:t>Diabetes is a complex disease. It takes a multidisciplinary team of experts to support lifestyle changes and avoid complications.</a:t>
            </a:r>
          </a:p>
          <a:p>
            <a:endParaRPr lang="en-US" sz="2000" dirty="0"/>
          </a:p>
        </p:txBody>
      </p:sp>
      <p:sp>
        <p:nvSpPr>
          <p:cNvPr id="6" name="Rectangle 5">
            <a:extLst>
              <a:ext uri="{FF2B5EF4-FFF2-40B4-BE49-F238E27FC236}">
                <a16:creationId xmlns:a16="http://schemas.microsoft.com/office/drawing/2014/main" id="{0D621794-5740-4DE9-B1B4-301B274697C0}"/>
              </a:ext>
            </a:extLst>
          </p:cNvPr>
          <p:cNvSpPr/>
          <p:nvPr/>
        </p:nvSpPr>
        <p:spPr>
          <a:xfrm>
            <a:off x="558254" y="2268485"/>
            <a:ext cx="8229600" cy="2301800"/>
          </a:xfrm>
          <a:prstGeom prst="rect">
            <a:avLst/>
          </a:prstGeom>
        </p:spPr>
        <p:txBody>
          <a:bodyPr wrap="square" numCol="2">
            <a:noAutofit/>
          </a:bodyPr>
          <a:lstStyle/>
          <a:p>
            <a:pPr marL="342900" lvl="0" indent="-342900" defTabSz="457200" fontAlgn="auto">
              <a:spcBef>
                <a:spcPts val="300"/>
              </a:spcBef>
              <a:spcAft>
                <a:spcPts val="1800"/>
              </a:spcAft>
              <a:buClr>
                <a:srgbClr val="303030">
                  <a:lumMod val="25000"/>
                  <a:lumOff val="75000"/>
                </a:srgbClr>
              </a:buClr>
              <a:buBlip>
                <a:blip r:embed="rId3"/>
              </a:buBlip>
            </a:pPr>
            <a:r>
              <a:rPr lang="en-US" sz="2000" dirty="0">
                <a:solidFill>
                  <a:schemeClr val="tx1">
                    <a:lumMod val="75000"/>
                    <a:lumOff val="25000"/>
                  </a:schemeClr>
                </a:solidFill>
                <a:latin typeface="Arial"/>
                <a:cs typeface="Arial"/>
              </a:rPr>
              <a:t>Primary care doctor</a:t>
            </a:r>
          </a:p>
          <a:p>
            <a:pPr marL="342900" lvl="0" indent="-342900" defTabSz="457200" fontAlgn="auto">
              <a:spcBef>
                <a:spcPts val="300"/>
              </a:spcBef>
              <a:spcAft>
                <a:spcPts val="1800"/>
              </a:spcAft>
              <a:buClr>
                <a:srgbClr val="303030">
                  <a:lumMod val="25000"/>
                  <a:lumOff val="75000"/>
                </a:srgbClr>
              </a:buClr>
              <a:buBlip>
                <a:blip r:embed="rId3"/>
              </a:buBlip>
            </a:pPr>
            <a:r>
              <a:rPr lang="en-US" sz="2000" dirty="0">
                <a:solidFill>
                  <a:schemeClr val="tx1">
                    <a:lumMod val="75000"/>
                    <a:lumOff val="25000"/>
                  </a:schemeClr>
                </a:solidFill>
                <a:latin typeface="Arial"/>
                <a:cs typeface="Arial"/>
              </a:rPr>
              <a:t>Dentist</a:t>
            </a:r>
          </a:p>
          <a:p>
            <a:pPr marL="342900" lvl="0" indent="-342900" defTabSz="457200" fontAlgn="auto">
              <a:spcBef>
                <a:spcPts val="300"/>
              </a:spcBef>
              <a:spcAft>
                <a:spcPts val="1800"/>
              </a:spcAft>
              <a:buClr>
                <a:srgbClr val="303030">
                  <a:lumMod val="25000"/>
                  <a:lumOff val="75000"/>
                </a:srgbClr>
              </a:buClr>
              <a:buBlip>
                <a:blip r:embed="rId3"/>
              </a:buBlip>
            </a:pPr>
            <a:r>
              <a:rPr lang="en-US" sz="2000" dirty="0">
                <a:solidFill>
                  <a:schemeClr val="tx1">
                    <a:lumMod val="75000"/>
                    <a:lumOff val="25000"/>
                  </a:schemeClr>
                </a:solidFill>
                <a:latin typeface="Arial"/>
                <a:cs typeface="Arial"/>
              </a:rPr>
              <a:t>Diabetes educator</a:t>
            </a:r>
          </a:p>
          <a:p>
            <a:pPr marL="342900" lvl="0" indent="-342900" defTabSz="457200" fontAlgn="auto">
              <a:spcBef>
                <a:spcPts val="300"/>
              </a:spcBef>
              <a:spcAft>
                <a:spcPts val="1800"/>
              </a:spcAft>
              <a:buClr>
                <a:srgbClr val="303030">
                  <a:lumMod val="25000"/>
                  <a:lumOff val="75000"/>
                </a:srgbClr>
              </a:buClr>
              <a:buBlip>
                <a:blip r:embed="rId3"/>
              </a:buBlip>
            </a:pPr>
            <a:r>
              <a:rPr lang="en-US" sz="2000" dirty="0">
                <a:solidFill>
                  <a:schemeClr val="tx1">
                    <a:lumMod val="75000"/>
                    <a:lumOff val="25000"/>
                  </a:schemeClr>
                </a:solidFill>
                <a:latin typeface="Arial"/>
                <a:cs typeface="Arial"/>
              </a:rPr>
              <a:t>Eye doctor</a:t>
            </a:r>
          </a:p>
          <a:p>
            <a:pPr marL="342900" lvl="0" indent="-342900" defTabSz="457200" fontAlgn="auto">
              <a:spcBef>
                <a:spcPts val="300"/>
              </a:spcBef>
              <a:spcAft>
                <a:spcPts val="1800"/>
              </a:spcAft>
              <a:buClr>
                <a:srgbClr val="303030">
                  <a:lumMod val="25000"/>
                  <a:lumOff val="75000"/>
                </a:srgbClr>
              </a:buClr>
              <a:buBlip>
                <a:blip r:embed="rId3"/>
              </a:buBlip>
            </a:pPr>
            <a:r>
              <a:rPr lang="en-US" sz="2000" dirty="0">
                <a:solidFill>
                  <a:schemeClr val="tx1">
                    <a:lumMod val="75000"/>
                    <a:lumOff val="25000"/>
                  </a:schemeClr>
                </a:solidFill>
                <a:latin typeface="Arial"/>
                <a:cs typeface="Arial"/>
              </a:rPr>
              <a:t>Foot doctor</a:t>
            </a:r>
          </a:p>
          <a:p>
            <a:pPr marL="342900" lvl="0" indent="-342900" defTabSz="457200" fontAlgn="auto">
              <a:spcBef>
                <a:spcPts val="300"/>
              </a:spcBef>
              <a:spcAft>
                <a:spcPts val="1800"/>
              </a:spcAft>
              <a:buClr>
                <a:srgbClr val="303030">
                  <a:lumMod val="25000"/>
                  <a:lumOff val="75000"/>
                </a:srgbClr>
              </a:buClr>
              <a:buBlip>
                <a:blip r:embed="rId3"/>
              </a:buBlip>
            </a:pPr>
            <a:r>
              <a:rPr lang="en-US" sz="2000" dirty="0">
                <a:solidFill>
                  <a:schemeClr val="tx1">
                    <a:lumMod val="75000"/>
                    <a:lumOff val="25000"/>
                  </a:schemeClr>
                </a:solidFill>
                <a:latin typeface="Arial"/>
                <a:cs typeface="Arial"/>
              </a:rPr>
              <a:t>Health coach</a:t>
            </a:r>
          </a:p>
          <a:p>
            <a:pPr marL="342900" lvl="0" indent="-342900" defTabSz="457200" fontAlgn="auto">
              <a:spcBef>
                <a:spcPts val="300"/>
              </a:spcBef>
              <a:spcAft>
                <a:spcPts val="1800"/>
              </a:spcAft>
              <a:buClr>
                <a:srgbClr val="303030">
                  <a:lumMod val="25000"/>
                  <a:lumOff val="75000"/>
                </a:srgbClr>
              </a:buClr>
              <a:buBlip>
                <a:blip r:embed="rId3"/>
              </a:buBlip>
            </a:pPr>
            <a:r>
              <a:rPr lang="en-US" sz="2000" dirty="0">
                <a:solidFill>
                  <a:schemeClr val="tx1">
                    <a:lumMod val="75000"/>
                    <a:lumOff val="25000"/>
                  </a:schemeClr>
                </a:solidFill>
                <a:latin typeface="Arial"/>
                <a:cs typeface="Arial"/>
              </a:rPr>
              <a:t>Pharmacist</a:t>
            </a:r>
          </a:p>
          <a:p>
            <a:pPr marL="342900" lvl="0" indent="-342900" defTabSz="457200" fontAlgn="auto">
              <a:spcBef>
                <a:spcPts val="300"/>
              </a:spcBef>
              <a:spcAft>
                <a:spcPts val="1800"/>
              </a:spcAft>
              <a:buClr>
                <a:srgbClr val="303030">
                  <a:lumMod val="25000"/>
                  <a:lumOff val="75000"/>
                </a:srgbClr>
              </a:buClr>
              <a:buBlip>
                <a:blip r:embed="rId3"/>
              </a:buBlip>
            </a:pPr>
            <a:r>
              <a:rPr lang="en-US" sz="2000" dirty="0">
                <a:solidFill>
                  <a:schemeClr val="tx1">
                    <a:lumMod val="75000"/>
                    <a:lumOff val="25000"/>
                  </a:schemeClr>
                </a:solidFill>
                <a:latin typeface="Arial"/>
                <a:cs typeface="Arial"/>
              </a:rPr>
              <a:t>Registered dietitian nutritionist</a:t>
            </a:r>
          </a:p>
        </p:txBody>
      </p:sp>
      <p:sp>
        <p:nvSpPr>
          <p:cNvPr id="5" name="TextBox 4">
            <a:extLst>
              <a:ext uri="{FF2B5EF4-FFF2-40B4-BE49-F238E27FC236}">
                <a16:creationId xmlns:a16="http://schemas.microsoft.com/office/drawing/2014/main" id="{4DDDEC3F-9E3E-499D-BD72-E41EA624EA9A}"/>
              </a:ext>
            </a:extLst>
          </p:cNvPr>
          <p:cNvSpPr txBox="1"/>
          <p:nvPr/>
        </p:nvSpPr>
        <p:spPr>
          <a:xfrm>
            <a:off x="480769" y="5964079"/>
            <a:ext cx="6070861" cy="246221"/>
          </a:xfrm>
          <a:prstGeom prst="rect">
            <a:avLst/>
          </a:prstGeom>
          <a:noFill/>
        </p:spPr>
        <p:txBody>
          <a:bodyPr wrap="square" rtlCol="0">
            <a:spAutoFit/>
          </a:bodyPr>
          <a:lstStyle/>
          <a:p>
            <a:r>
              <a:rPr lang="en-US" sz="1000" dirty="0">
                <a:solidFill>
                  <a:schemeClr val="bg2"/>
                </a:solidFill>
                <a:latin typeface="+mj-lt"/>
              </a:rPr>
              <a:t>Source: CDC, March 28, 2018.</a:t>
            </a:r>
          </a:p>
        </p:txBody>
      </p:sp>
      <p:sp>
        <p:nvSpPr>
          <p:cNvPr id="15" name="Footer Placeholder 3">
            <a:extLst>
              <a:ext uri="{FF2B5EF4-FFF2-40B4-BE49-F238E27FC236}">
                <a16:creationId xmlns:a16="http://schemas.microsoft.com/office/drawing/2014/main" id="{9DE234A0-67F6-4CD6-B833-B693FA3A5FE9}"/>
              </a:ext>
            </a:extLst>
          </p:cNvPr>
          <p:cNvSpPr>
            <a:spLocks noGrp="1"/>
          </p:cNvSpPr>
          <p:nvPr>
            <p:ph type="ftr" sz="quarter" idx="11"/>
          </p:nvPr>
        </p:nvSpPr>
        <p:spPr>
          <a:xfrm>
            <a:off x="457199" y="336111"/>
            <a:ext cx="4882551" cy="365125"/>
          </a:xfrm>
        </p:spPr>
        <p:txBody>
          <a:bodyPr/>
          <a:lstStyle/>
          <a:p>
            <a:r>
              <a:rPr lang="en-US" dirty="0"/>
              <a:t>INTEGRATED CHRONIC DISEASE MANAGEMENT FOR SMALL BUSINESSES</a:t>
            </a:r>
          </a:p>
          <a:p>
            <a:pPr defTabSz="457200" fontAlgn="auto">
              <a:spcBef>
                <a:spcPts val="300"/>
              </a:spcBef>
              <a:spcAft>
                <a:spcPts val="900"/>
              </a:spcAft>
              <a:buClr>
                <a:schemeClr val="tx1">
                  <a:lumMod val="25000"/>
                  <a:lumOff val="75000"/>
                </a:schemeClr>
              </a:buClr>
              <a:buFont typeface="Wingdings" charset="2"/>
              <a:buNone/>
            </a:pPr>
            <a:endParaRPr lang="en-US" dirty="0"/>
          </a:p>
        </p:txBody>
      </p:sp>
    </p:spTree>
    <p:extLst>
      <p:ext uri="{BB962C8B-B14F-4D97-AF65-F5344CB8AC3E}">
        <p14:creationId xmlns:p14="http://schemas.microsoft.com/office/powerpoint/2010/main" val="2776346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1D60BB13-B2B0-453D-AC36-E904DCEF15CE}"/>
              </a:ext>
            </a:extLst>
          </p:cNvPr>
          <p:cNvSpPr txBox="1"/>
          <p:nvPr/>
        </p:nvSpPr>
        <p:spPr>
          <a:xfrm>
            <a:off x="0" y="0"/>
            <a:ext cx="2717800" cy="769441"/>
          </a:xfrm>
          <a:prstGeom prst="rect">
            <a:avLst/>
          </a:prstGeom>
          <a:solidFill>
            <a:srgbClr val="D60093"/>
          </a:solidFill>
        </p:spPr>
        <p:txBody>
          <a:bodyPr wrap="square" rtlCol="0">
            <a:spAutoFit/>
          </a:bodyPr>
          <a:lstStyle/>
          <a:p>
            <a:pPr marL="0" indent="0" algn="l" fontAlgn="auto">
              <a:buNone/>
            </a:pPr>
            <a:r>
              <a:rPr lang="en-US" sz="2200" dirty="0">
                <a:solidFill>
                  <a:schemeClr val="bg1"/>
                </a:solidFill>
                <a:latin typeface="+mj-lt"/>
              </a:rPr>
              <a:t>ALTERNATE COVER PHOTO</a:t>
            </a:r>
          </a:p>
        </p:txBody>
      </p:sp>
      <p:pic>
        <p:nvPicPr>
          <p:cNvPr id="16" name="Picture Placeholder 15" descr="Two individuals using the Kaiser Permanente mobile application">
            <a:extLst>
              <a:ext uri="{FF2B5EF4-FFF2-40B4-BE49-F238E27FC236}">
                <a16:creationId xmlns:a16="http://schemas.microsoft.com/office/drawing/2014/main" id="{3AA006A4-0BCB-4DEF-A14A-1F03B3E4263E}"/>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253" b="17253"/>
          <a:stretch/>
        </p:blipFill>
        <p:spPr/>
      </p:pic>
      <p:sp>
        <p:nvSpPr>
          <p:cNvPr id="12" name="Title 11">
            <a:extLst>
              <a:ext uri="{FF2B5EF4-FFF2-40B4-BE49-F238E27FC236}">
                <a16:creationId xmlns:a16="http://schemas.microsoft.com/office/drawing/2014/main" id="{F86F876D-61C3-4246-9556-A42562945A0F}"/>
              </a:ext>
            </a:extLst>
          </p:cNvPr>
          <p:cNvSpPr>
            <a:spLocks noGrp="1"/>
          </p:cNvSpPr>
          <p:nvPr>
            <p:ph type="title"/>
          </p:nvPr>
        </p:nvSpPr>
        <p:spPr/>
        <p:txBody>
          <a:bodyPr/>
          <a:lstStyle/>
          <a:p>
            <a:r>
              <a:rPr lang="en-US" dirty="0"/>
              <a:t>How integrated chronic disease management can keep your small business healthy  </a:t>
            </a:r>
          </a:p>
        </p:txBody>
      </p:sp>
      <p:sp>
        <p:nvSpPr>
          <p:cNvPr id="4" name="Text Placeholder 3">
            <a:extLst>
              <a:ext uri="{FF2B5EF4-FFF2-40B4-BE49-F238E27FC236}">
                <a16:creationId xmlns:a16="http://schemas.microsoft.com/office/drawing/2014/main" id="{41AF8D81-F866-48E5-B0A1-004C64E65BB4}"/>
              </a:ext>
            </a:extLst>
          </p:cNvPr>
          <p:cNvSpPr>
            <a:spLocks noGrp="1"/>
          </p:cNvSpPr>
          <p:nvPr>
            <p:ph type="body" sz="quarter" idx="11"/>
          </p:nvPr>
        </p:nvSpPr>
        <p:spPr/>
        <p:txBody>
          <a:bodyPr>
            <a:normAutofit/>
          </a:bodyPr>
          <a:lstStyle/>
          <a:p>
            <a:endParaRPr lang="en-US" dirty="0"/>
          </a:p>
        </p:txBody>
      </p:sp>
    </p:spTree>
    <p:extLst>
      <p:ext uri="{BB962C8B-B14F-4D97-AF65-F5344CB8AC3E}">
        <p14:creationId xmlns:p14="http://schemas.microsoft.com/office/powerpoint/2010/main" val="657121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5136-E30C-4FD7-9A7D-EFB7590E1C9A}"/>
              </a:ext>
            </a:extLst>
          </p:cNvPr>
          <p:cNvSpPr>
            <a:spLocks noGrp="1"/>
          </p:cNvSpPr>
          <p:nvPr>
            <p:ph type="title"/>
          </p:nvPr>
        </p:nvSpPr>
        <p:spPr/>
        <p:txBody>
          <a:bodyPr/>
          <a:lstStyle/>
          <a:p>
            <a:r>
              <a:rPr lang="en-US" dirty="0"/>
              <a:t>A personalized care experience</a:t>
            </a:r>
          </a:p>
        </p:txBody>
      </p:sp>
      <p:sp>
        <p:nvSpPr>
          <p:cNvPr id="3" name="Text Placeholder 2">
            <a:extLst>
              <a:ext uri="{FF2B5EF4-FFF2-40B4-BE49-F238E27FC236}">
                <a16:creationId xmlns:a16="http://schemas.microsoft.com/office/drawing/2014/main" id="{80B4A11B-7587-41C9-81C3-1BFA9D7DFFC0}"/>
              </a:ext>
            </a:extLst>
          </p:cNvPr>
          <p:cNvSpPr>
            <a:spLocks noGrp="1"/>
          </p:cNvSpPr>
          <p:nvPr>
            <p:ph type="body" sz="quarter" idx="4294967295"/>
          </p:nvPr>
        </p:nvSpPr>
        <p:spPr>
          <a:xfrm>
            <a:off x="527303" y="1399032"/>
            <a:ext cx="8229600" cy="4297680"/>
          </a:xfrm>
        </p:spPr>
        <p:txBody>
          <a:bodyPr>
            <a:normAutofit/>
          </a:bodyPr>
          <a:lstStyle/>
          <a:p>
            <a:pPr marL="0" indent="0">
              <a:buNone/>
            </a:pPr>
            <a:r>
              <a:rPr lang="en-US" sz="2000" dirty="0"/>
              <a:t>Through our program, members with diabetes are supported by:</a:t>
            </a:r>
          </a:p>
          <a:p>
            <a:endParaRPr lang="en-US" sz="2000" dirty="0"/>
          </a:p>
        </p:txBody>
      </p:sp>
      <p:pic>
        <p:nvPicPr>
          <p:cNvPr id="11" name="Picture 10" descr="Circle with Kaiser Permanente member in the center and spokes pointing outwards to 10 icons representing the following components of the Kaiser diabetes personalized care experience:">
            <a:extLst>
              <a:ext uri="{FF2B5EF4-FFF2-40B4-BE49-F238E27FC236}">
                <a16:creationId xmlns:a16="http://schemas.microsoft.com/office/drawing/2014/main" id="{FCAB19DD-D33C-4FE5-A335-00251332F79D}"/>
              </a:ext>
            </a:extLst>
          </p:cNvPr>
          <p:cNvPicPr>
            <a:picLocks noChangeAspect="1"/>
          </p:cNvPicPr>
          <p:nvPr/>
        </p:nvPicPr>
        <p:blipFill>
          <a:blip r:embed="rId3"/>
          <a:stretch>
            <a:fillRect/>
          </a:stretch>
        </p:blipFill>
        <p:spPr>
          <a:xfrm>
            <a:off x="2873717" y="2286862"/>
            <a:ext cx="3435883" cy="3489694"/>
          </a:xfrm>
          <a:prstGeom prst="rect">
            <a:avLst/>
          </a:prstGeom>
        </p:spPr>
      </p:pic>
      <p:sp>
        <p:nvSpPr>
          <p:cNvPr id="102" name="Rectangle 101">
            <a:extLst>
              <a:ext uri="{FF2B5EF4-FFF2-40B4-BE49-F238E27FC236}">
                <a16:creationId xmlns:a16="http://schemas.microsoft.com/office/drawing/2014/main" id="{99F56310-97C9-4655-A7C4-6D75B1B4D502}"/>
              </a:ext>
            </a:extLst>
          </p:cNvPr>
          <p:cNvSpPr/>
          <p:nvPr/>
        </p:nvSpPr>
        <p:spPr>
          <a:xfrm>
            <a:off x="2163372" y="2195731"/>
            <a:ext cx="1539190" cy="430887"/>
          </a:xfrm>
          <a:prstGeom prst="rect">
            <a:avLst/>
          </a:prstGeom>
        </p:spPr>
        <p:txBody>
          <a:bodyPr wrap="square">
            <a:spAutoFit/>
          </a:bodyPr>
          <a:lstStyle/>
          <a:p>
            <a:pPr marL="58738" lvl="1" algn="r" defTabSz="457200" fontAlgn="auto">
              <a:spcBef>
                <a:spcPts val="0"/>
              </a:spcBef>
              <a:spcAft>
                <a:spcPts val="1200"/>
              </a:spcAft>
              <a:buClr>
                <a:srgbClr val="303030">
                  <a:lumMod val="25000"/>
                  <a:lumOff val="75000"/>
                </a:srgbClr>
              </a:buClr>
            </a:pPr>
            <a:r>
              <a:rPr lang="en-US" sz="1100" dirty="0">
                <a:solidFill>
                  <a:srgbClr val="006B9E"/>
                </a:solidFill>
                <a:latin typeface="Arial"/>
                <a:cs typeface="Arial"/>
              </a:rPr>
              <a:t>A multidisciplinary </a:t>
            </a:r>
            <a:br>
              <a:rPr lang="en-US" sz="1100" dirty="0">
                <a:solidFill>
                  <a:srgbClr val="006B9E"/>
                </a:solidFill>
                <a:latin typeface="Arial"/>
                <a:cs typeface="Arial"/>
              </a:rPr>
            </a:br>
            <a:r>
              <a:rPr lang="en-US" sz="1100" dirty="0">
                <a:solidFill>
                  <a:srgbClr val="006B9E"/>
                </a:solidFill>
                <a:latin typeface="Arial"/>
                <a:cs typeface="Arial"/>
              </a:rPr>
              <a:t>care team</a:t>
            </a:r>
          </a:p>
        </p:txBody>
      </p:sp>
      <p:sp>
        <p:nvSpPr>
          <p:cNvPr id="107" name="Rectangle 106">
            <a:extLst>
              <a:ext uri="{FF2B5EF4-FFF2-40B4-BE49-F238E27FC236}">
                <a16:creationId xmlns:a16="http://schemas.microsoft.com/office/drawing/2014/main" id="{3416A3DF-1CE1-47FB-B8C7-06F5B0E18CD8}"/>
              </a:ext>
            </a:extLst>
          </p:cNvPr>
          <p:cNvSpPr/>
          <p:nvPr/>
        </p:nvSpPr>
        <p:spPr>
          <a:xfrm>
            <a:off x="5841406" y="2263811"/>
            <a:ext cx="1560626" cy="462360"/>
          </a:xfrm>
          <a:prstGeom prst="rect">
            <a:avLst/>
          </a:prstGeom>
        </p:spPr>
        <p:txBody>
          <a:bodyPr wrap="square">
            <a:spAutoFit/>
          </a:bodyPr>
          <a:lstStyle/>
          <a:p>
            <a:pPr marL="58738" lvl="1" defTabSz="457200" fontAlgn="auto">
              <a:spcBef>
                <a:spcPts val="0"/>
              </a:spcBef>
              <a:spcAft>
                <a:spcPts val="1200"/>
              </a:spcAft>
              <a:buClr>
                <a:srgbClr val="303030">
                  <a:lumMod val="25000"/>
                  <a:lumOff val="75000"/>
                </a:srgbClr>
              </a:buClr>
            </a:pPr>
            <a:r>
              <a:rPr lang="en-US" sz="1100" dirty="0">
                <a:solidFill>
                  <a:schemeClr val="accent4"/>
                </a:solidFill>
                <a:latin typeface="Arial"/>
                <a:cs typeface="Arial"/>
              </a:rPr>
              <a:t>In-person education classes</a:t>
            </a:r>
          </a:p>
        </p:txBody>
      </p:sp>
      <p:sp>
        <p:nvSpPr>
          <p:cNvPr id="108" name="Rectangle 107">
            <a:extLst>
              <a:ext uri="{FF2B5EF4-FFF2-40B4-BE49-F238E27FC236}">
                <a16:creationId xmlns:a16="http://schemas.microsoft.com/office/drawing/2014/main" id="{317EF934-5100-41DD-BD77-D49B8EE09E34}"/>
              </a:ext>
            </a:extLst>
          </p:cNvPr>
          <p:cNvSpPr/>
          <p:nvPr/>
        </p:nvSpPr>
        <p:spPr>
          <a:xfrm>
            <a:off x="6405343" y="2967218"/>
            <a:ext cx="1279878" cy="462360"/>
          </a:xfrm>
          <a:prstGeom prst="rect">
            <a:avLst/>
          </a:prstGeom>
        </p:spPr>
        <p:txBody>
          <a:bodyPr wrap="square">
            <a:spAutoFit/>
          </a:bodyPr>
          <a:lstStyle/>
          <a:p>
            <a:pPr marL="58738" lvl="1" defTabSz="457200" fontAlgn="auto">
              <a:spcBef>
                <a:spcPts val="0"/>
              </a:spcBef>
              <a:spcAft>
                <a:spcPts val="1200"/>
              </a:spcAft>
              <a:buClr>
                <a:srgbClr val="303030">
                  <a:lumMod val="25000"/>
                  <a:lumOff val="75000"/>
                </a:srgbClr>
              </a:buClr>
            </a:pPr>
            <a:r>
              <a:rPr lang="en-US" sz="1100" dirty="0">
                <a:solidFill>
                  <a:schemeClr val="accent4"/>
                </a:solidFill>
                <a:latin typeface="Arial"/>
                <a:cs typeface="Arial"/>
              </a:rPr>
              <a:t>Medication </a:t>
            </a:r>
            <a:br>
              <a:rPr lang="en-US" sz="1100" dirty="0">
                <a:solidFill>
                  <a:schemeClr val="accent4"/>
                </a:solidFill>
                <a:latin typeface="Arial"/>
                <a:cs typeface="Arial"/>
              </a:rPr>
            </a:br>
            <a:r>
              <a:rPr lang="en-US" sz="1100" dirty="0">
                <a:solidFill>
                  <a:schemeClr val="accent4"/>
                </a:solidFill>
                <a:latin typeface="Arial"/>
                <a:cs typeface="Arial"/>
              </a:rPr>
              <a:t>management</a:t>
            </a:r>
          </a:p>
        </p:txBody>
      </p:sp>
      <p:sp>
        <p:nvSpPr>
          <p:cNvPr id="109" name="Rectangle 108">
            <a:extLst>
              <a:ext uri="{FF2B5EF4-FFF2-40B4-BE49-F238E27FC236}">
                <a16:creationId xmlns:a16="http://schemas.microsoft.com/office/drawing/2014/main" id="{2CA89513-8672-42E1-92DF-8605281948BC}"/>
              </a:ext>
            </a:extLst>
          </p:cNvPr>
          <p:cNvSpPr/>
          <p:nvPr/>
        </p:nvSpPr>
        <p:spPr>
          <a:xfrm>
            <a:off x="6313249" y="3885539"/>
            <a:ext cx="1707725" cy="462360"/>
          </a:xfrm>
          <a:prstGeom prst="rect">
            <a:avLst/>
          </a:prstGeom>
        </p:spPr>
        <p:txBody>
          <a:bodyPr wrap="square">
            <a:spAutoFit/>
          </a:bodyPr>
          <a:lstStyle/>
          <a:p>
            <a:pPr marL="58738" lvl="1" defTabSz="457200" fontAlgn="auto">
              <a:spcBef>
                <a:spcPts val="0"/>
              </a:spcBef>
              <a:spcAft>
                <a:spcPts val="1200"/>
              </a:spcAft>
              <a:buClr>
                <a:srgbClr val="303030">
                  <a:lumMod val="25000"/>
                  <a:lumOff val="75000"/>
                </a:srgbClr>
              </a:buClr>
            </a:pPr>
            <a:r>
              <a:rPr lang="en-US" sz="1100" dirty="0">
                <a:solidFill>
                  <a:schemeClr val="accent4"/>
                </a:solidFill>
                <a:latin typeface="Arial"/>
                <a:cs typeface="Arial"/>
              </a:rPr>
              <a:t>One-on-one nutrition counseling</a:t>
            </a:r>
          </a:p>
        </p:txBody>
      </p:sp>
      <p:sp>
        <p:nvSpPr>
          <p:cNvPr id="111" name="Rectangle 110">
            <a:extLst>
              <a:ext uri="{FF2B5EF4-FFF2-40B4-BE49-F238E27FC236}">
                <a16:creationId xmlns:a16="http://schemas.microsoft.com/office/drawing/2014/main" id="{60E15789-97F7-4CED-A103-0877B3BA57EE}"/>
              </a:ext>
            </a:extLst>
          </p:cNvPr>
          <p:cNvSpPr/>
          <p:nvPr/>
        </p:nvSpPr>
        <p:spPr>
          <a:xfrm>
            <a:off x="5892593" y="5003409"/>
            <a:ext cx="970633" cy="261610"/>
          </a:xfrm>
          <a:prstGeom prst="rect">
            <a:avLst/>
          </a:prstGeom>
        </p:spPr>
        <p:txBody>
          <a:bodyPr wrap="square">
            <a:spAutoFit/>
          </a:bodyPr>
          <a:lstStyle/>
          <a:p>
            <a:pPr marL="58738" lvl="1" defTabSz="457200" fontAlgn="auto">
              <a:spcBef>
                <a:spcPts val="0"/>
              </a:spcBef>
              <a:spcAft>
                <a:spcPts val="1200"/>
              </a:spcAft>
              <a:buClr>
                <a:srgbClr val="303030">
                  <a:lumMod val="25000"/>
                  <a:lumOff val="75000"/>
                </a:srgbClr>
              </a:buClr>
            </a:pPr>
            <a:r>
              <a:rPr lang="en-US" sz="1100" dirty="0">
                <a:solidFill>
                  <a:schemeClr val="accent4"/>
                </a:solidFill>
                <a:latin typeface="Arial"/>
                <a:cs typeface="Arial"/>
              </a:rPr>
              <a:t>Supplies</a:t>
            </a:r>
          </a:p>
        </p:txBody>
      </p:sp>
      <p:sp>
        <p:nvSpPr>
          <p:cNvPr id="112" name="Rectangle 111">
            <a:extLst>
              <a:ext uri="{FF2B5EF4-FFF2-40B4-BE49-F238E27FC236}">
                <a16:creationId xmlns:a16="http://schemas.microsoft.com/office/drawing/2014/main" id="{1E8BA415-345C-40FE-BDFE-5B82386AF400}"/>
              </a:ext>
            </a:extLst>
          </p:cNvPr>
          <p:cNvSpPr/>
          <p:nvPr/>
        </p:nvSpPr>
        <p:spPr>
          <a:xfrm>
            <a:off x="3512899" y="5813611"/>
            <a:ext cx="3315861" cy="462360"/>
          </a:xfrm>
          <a:prstGeom prst="rect">
            <a:avLst/>
          </a:prstGeom>
        </p:spPr>
        <p:txBody>
          <a:bodyPr wrap="square">
            <a:spAutoFit/>
          </a:bodyPr>
          <a:lstStyle/>
          <a:p>
            <a:pPr marL="58738" lvl="1" algn="ctr" defTabSz="457200" fontAlgn="auto">
              <a:spcBef>
                <a:spcPts val="0"/>
              </a:spcBef>
              <a:spcAft>
                <a:spcPts val="1200"/>
              </a:spcAft>
              <a:buClr>
                <a:srgbClr val="303030">
                  <a:lumMod val="25000"/>
                  <a:lumOff val="75000"/>
                </a:srgbClr>
              </a:buClr>
            </a:pPr>
            <a:r>
              <a:rPr lang="en-US" sz="1100" dirty="0">
                <a:solidFill>
                  <a:schemeClr val="accent4"/>
                </a:solidFill>
                <a:latin typeface="Arial"/>
                <a:cs typeface="Arial"/>
              </a:rPr>
              <a:t>Telephone-based </a:t>
            </a:r>
            <a:br>
              <a:rPr lang="en-US" sz="1100" dirty="0">
                <a:solidFill>
                  <a:schemeClr val="accent4"/>
                </a:solidFill>
                <a:latin typeface="Arial"/>
                <a:cs typeface="Arial"/>
              </a:rPr>
            </a:br>
            <a:r>
              <a:rPr lang="en-US" sz="1100" dirty="0">
                <a:solidFill>
                  <a:schemeClr val="accent4"/>
                </a:solidFill>
                <a:latin typeface="Arial"/>
                <a:cs typeface="Arial"/>
              </a:rPr>
              <a:t>health coaching</a:t>
            </a:r>
          </a:p>
        </p:txBody>
      </p:sp>
      <p:sp>
        <p:nvSpPr>
          <p:cNvPr id="133" name="Rectangle 132">
            <a:extLst>
              <a:ext uri="{FF2B5EF4-FFF2-40B4-BE49-F238E27FC236}">
                <a16:creationId xmlns:a16="http://schemas.microsoft.com/office/drawing/2014/main" id="{4905E9B7-D6C7-41DD-AC37-9CF0F2AE06C8}"/>
              </a:ext>
            </a:extLst>
          </p:cNvPr>
          <p:cNvSpPr/>
          <p:nvPr/>
        </p:nvSpPr>
        <p:spPr>
          <a:xfrm>
            <a:off x="3056396" y="5724798"/>
            <a:ext cx="1537433" cy="430887"/>
          </a:xfrm>
          <a:prstGeom prst="rect">
            <a:avLst/>
          </a:prstGeom>
        </p:spPr>
        <p:txBody>
          <a:bodyPr wrap="square">
            <a:spAutoFit/>
          </a:bodyPr>
          <a:lstStyle/>
          <a:p>
            <a:pPr marL="58738" lvl="1" defTabSz="457200" fontAlgn="auto">
              <a:spcBef>
                <a:spcPts val="0"/>
              </a:spcBef>
              <a:spcAft>
                <a:spcPts val="1200"/>
              </a:spcAft>
              <a:buClr>
                <a:srgbClr val="303030">
                  <a:lumMod val="25000"/>
                  <a:lumOff val="75000"/>
                </a:srgbClr>
              </a:buClr>
            </a:pPr>
            <a:r>
              <a:rPr lang="en-US" sz="1100" dirty="0">
                <a:solidFill>
                  <a:schemeClr val="accent4"/>
                </a:solidFill>
                <a:latin typeface="Arial"/>
                <a:cs typeface="Arial"/>
              </a:rPr>
              <a:t>Remote </a:t>
            </a:r>
            <a:br>
              <a:rPr lang="en-US" sz="1100" dirty="0">
                <a:solidFill>
                  <a:schemeClr val="accent4"/>
                </a:solidFill>
                <a:latin typeface="Arial"/>
                <a:cs typeface="Arial"/>
              </a:rPr>
            </a:br>
            <a:r>
              <a:rPr lang="en-US" sz="1100" dirty="0">
                <a:solidFill>
                  <a:schemeClr val="accent4"/>
                </a:solidFill>
                <a:latin typeface="Arial"/>
                <a:cs typeface="Arial"/>
              </a:rPr>
              <a:t>glucose monitoring</a:t>
            </a:r>
          </a:p>
        </p:txBody>
      </p:sp>
      <p:sp>
        <p:nvSpPr>
          <p:cNvPr id="105" name="Rectangle 104">
            <a:extLst>
              <a:ext uri="{FF2B5EF4-FFF2-40B4-BE49-F238E27FC236}">
                <a16:creationId xmlns:a16="http://schemas.microsoft.com/office/drawing/2014/main" id="{21D40751-A710-4E43-9923-3DFF0DAE7724}"/>
              </a:ext>
            </a:extLst>
          </p:cNvPr>
          <p:cNvSpPr/>
          <p:nvPr/>
        </p:nvSpPr>
        <p:spPr>
          <a:xfrm>
            <a:off x="1575177" y="4728183"/>
            <a:ext cx="1367109" cy="462360"/>
          </a:xfrm>
          <a:prstGeom prst="rect">
            <a:avLst/>
          </a:prstGeom>
        </p:spPr>
        <p:txBody>
          <a:bodyPr wrap="square">
            <a:spAutoFit/>
          </a:bodyPr>
          <a:lstStyle/>
          <a:p>
            <a:pPr marL="58738" lvl="1" algn="r" defTabSz="457200" fontAlgn="auto">
              <a:spcBef>
                <a:spcPts val="0"/>
              </a:spcBef>
              <a:spcAft>
                <a:spcPts val="1200"/>
              </a:spcAft>
              <a:buClr>
                <a:srgbClr val="303030">
                  <a:lumMod val="25000"/>
                  <a:lumOff val="75000"/>
                </a:srgbClr>
              </a:buClr>
            </a:pPr>
            <a:r>
              <a:rPr lang="en-US" sz="1100" dirty="0">
                <a:solidFill>
                  <a:schemeClr val="accent4"/>
                </a:solidFill>
                <a:latin typeface="Arial"/>
                <a:cs typeface="Arial"/>
              </a:rPr>
              <a:t>Culturally </a:t>
            </a:r>
            <a:br>
              <a:rPr lang="en-US" sz="1100" dirty="0">
                <a:solidFill>
                  <a:schemeClr val="accent4"/>
                </a:solidFill>
                <a:latin typeface="Arial"/>
                <a:cs typeface="Arial"/>
              </a:rPr>
            </a:br>
            <a:r>
              <a:rPr lang="en-US" sz="1100" dirty="0">
                <a:solidFill>
                  <a:schemeClr val="accent4"/>
                </a:solidFill>
                <a:latin typeface="Arial"/>
                <a:cs typeface="Arial"/>
              </a:rPr>
              <a:t>responsive care</a:t>
            </a:r>
          </a:p>
        </p:txBody>
      </p:sp>
      <p:sp>
        <p:nvSpPr>
          <p:cNvPr id="104" name="Rectangle 103">
            <a:extLst>
              <a:ext uri="{FF2B5EF4-FFF2-40B4-BE49-F238E27FC236}">
                <a16:creationId xmlns:a16="http://schemas.microsoft.com/office/drawing/2014/main" id="{AF26A20E-1F64-4104-ADA4-33BBF7BB0876}"/>
              </a:ext>
            </a:extLst>
          </p:cNvPr>
          <p:cNvSpPr/>
          <p:nvPr/>
        </p:nvSpPr>
        <p:spPr>
          <a:xfrm>
            <a:off x="955750" y="3659168"/>
            <a:ext cx="1772857" cy="462360"/>
          </a:xfrm>
          <a:prstGeom prst="rect">
            <a:avLst/>
          </a:prstGeom>
        </p:spPr>
        <p:txBody>
          <a:bodyPr wrap="square">
            <a:spAutoFit/>
          </a:bodyPr>
          <a:lstStyle/>
          <a:p>
            <a:pPr marL="58738" lvl="1" algn="r" defTabSz="457200" fontAlgn="auto">
              <a:spcBef>
                <a:spcPts val="0"/>
              </a:spcBef>
              <a:spcAft>
                <a:spcPts val="1200"/>
              </a:spcAft>
              <a:buClr>
                <a:srgbClr val="303030">
                  <a:lumMod val="25000"/>
                  <a:lumOff val="75000"/>
                </a:srgbClr>
              </a:buClr>
            </a:pPr>
            <a:r>
              <a:rPr lang="en-US" sz="1100" dirty="0">
                <a:solidFill>
                  <a:schemeClr val="accent4"/>
                </a:solidFill>
                <a:latin typeface="Arial"/>
                <a:cs typeface="Arial"/>
              </a:rPr>
              <a:t>Comprehensive online </a:t>
            </a:r>
            <a:br>
              <a:rPr lang="en-US" sz="1100" dirty="0">
                <a:solidFill>
                  <a:schemeClr val="accent4"/>
                </a:solidFill>
                <a:latin typeface="Arial"/>
                <a:cs typeface="Arial"/>
              </a:rPr>
            </a:br>
            <a:r>
              <a:rPr lang="en-US" sz="1100" dirty="0">
                <a:solidFill>
                  <a:schemeClr val="accent4"/>
                </a:solidFill>
                <a:latin typeface="Arial"/>
                <a:cs typeface="Arial"/>
              </a:rPr>
              <a:t>wellness programs</a:t>
            </a:r>
          </a:p>
        </p:txBody>
      </p:sp>
      <p:sp>
        <p:nvSpPr>
          <p:cNvPr id="103" name="Rectangle 102">
            <a:extLst>
              <a:ext uri="{FF2B5EF4-FFF2-40B4-BE49-F238E27FC236}">
                <a16:creationId xmlns:a16="http://schemas.microsoft.com/office/drawing/2014/main" id="{ED68472B-FB30-464E-9879-E072A13D1720}"/>
              </a:ext>
            </a:extLst>
          </p:cNvPr>
          <p:cNvSpPr/>
          <p:nvPr/>
        </p:nvSpPr>
        <p:spPr>
          <a:xfrm>
            <a:off x="1659357" y="2844959"/>
            <a:ext cx="1164992" cy="462360"/>
          </a:xfrm>
          <a:prstGeom prst="rect">
            <a:avLst/>
          </a:prstGeom>
        </p:spPr>
        <p:txBody>
          <a:bodyPr wrap="square">
            <a:spAutoFit/>
          </a:bodyPr>
          <a:lstStyle/>
          <a:p>
            <a:pPr marL="58738" lvl="1" algn="r" defTabSz="457200" fontAlgn="auto">
              <a:spcBef>
                <a:spcPts val="0"/>
              </a:spcBef>
              <a:spcAft>
                <a:spcPts val="1200"/>
              </a:spcAft>
              <a:buClr>
                <a:srgbClr val="303030">
                  <a:lumMod val="25000"/>
                  <a:lumOff val="75000"/>
                </a:srgbClr>
              </a:buClr>
            </a:pPr>
            <a:r>
              <a:rPr lang="en-US" sz="1100" dirty="0">
                <a:solidFill>
                  <a:schemeClr val="accent4"/>
                </a:solidFill>
                <a:latin typeface="Arial"/>
                <a:cs typeface="Arial"/>
              </a:rPr>
              <a:t>Behavioral </a:t>
            </a:r>
            <a:br>
              <a:rPr lang="en-US" sz="1100" dirty="0">
                <a:solidFill>
                  <a:schemeClr val="accent4"/>
                </a:solidFill>
                <a:latin typeface="Arial"/>
                <a:cs typeface="Arial"/>
              </a:rPr>
            </a:br>
            <a:r>
              <a:rPr lang="en-US" sz="1100" dirty="0">
                <a:solidFill>
                  <a:schemeClr val="accent4"/>
                </a:solidFill>
                <a:latin typeface="Arial"/>
                <a:cs typeface="Arial"/>
              </a:rPr>
              <a:t>counseling </a:t>
            </a:r>
          </a:p>
        </p:txBody>
      </p:sp>
      <p:sp>
        <p:nvSpPr>
          <p:cNvPr id="100" name="Footer Placeholder 3">
            <a:extLst>
              <a:ext uri="{FF2B5EF4-FFF2-40B4-BE49-F238E27FC236}">
                <a16:creationId xmlns:a16="http://schemas.microsoft.com/office/drawing/2014/main" id="{5C04DF14-E062-42D2-B1A9-B22943275816}"/>
              </a:ext>
            </a:extLst>
          </p:cNvPr>
          <p:cNvSpPr>
            <a:spLocks noGrp="1"/>
          </p:cNvSpPr>
          <p:nvPr>
            <p:ph type="ftr" sz="quarter" idx="11"/>
          </p:nvPr>
        </p:nvSpPr>
        <p:spPr>
          <a:xfrm>
            <a:off x="457199" y="336111"/>
            <a:ext cx="4882551" cy="365125"/>
          </a:xfrm>
        </p:spPr>
        <p:txBody>
          <a:bodyPr/>
          <a:lstStyle/>
          <a:p>
            <a:r>
              <a:rPr lang="en-US" dirty="0"/>
              <a:t>INTEGRATED CHRONIC DISEASE MANAGEMENT FOR SMALL BUSINESSES</a:t>
            </a:r>
          </a:p>
          <a:p>
            <a:pPr defTabSz="457200" fontAlgn="auto">
              <a:spcBef>
                <a:spcPts val="300"/>
              </a:spcBef>
              <a:spcAft>
                <a:spcPts val="900"/>
              </a:spcAft>
              <a:buClr>
                <a:schemeClr val="tx1">
                  <a:lumMod val="25000"/>
                  <a:lumOff val="75000"/>
                </a:schemeClr>
              </a:buClr>
              <a:buFont typeface="Wingdings" charset="2"/>
              <a:buNone/>
            </a:pPr>
            <a:endParaRPr lang="en-US" dirty="0"/>
          </a:p>
        </p:txBody>
      </p:sp>
    </p:spTree>
    <p:extLst>
      <p:ext uri="{BB962C8B-B14F-4D97-AF65-F5344CB8AC3E}">
        <p14:creationId xmlns:p14="http://schemas.microsoft.com/office/powerpoint/2010/main" val="1774881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09150-7509-44B7-8C7C-786CA3D8DC53}"/>
              </a:ext>
            </a:extLst>
          </p:cNvPr>
          <p:cNvSpPr>
            <a:spLocks noGrp="1"/>
          </p:cNvSpPr>
          <p:nvPr>
            <p:ph type="title"/>
          </p:nvPr>
        </p:nvSpPr>
        <p:spPr/>
        <p:txBody>
          <a:bodyPr/>
          <a:lstStyle/>
          <a:p>
            <a:r>
              <a:rPr lang="en-US" dirty="0"/>
              <a:t>Diabetes prevention resources available at Kaiser Permanente </a:t>
            </a:r>
          </a:p>
        </p:txBody>
      </p:sp>
      <p:sp>
        <p:nvSpPr>
          <p:cNvPr id="3" name="Text Placeholder 2">
            <a:extLst>
              <a:ext uri="{FF2B5EF4-FFF2-40B4-BE49-F238E27FC236}">
                <a16:creationId xmlns:a16="http://schemas.microsoft.com/office/drawing/2014/main" id="{22ABB315-ED7E-4F28-8742-EFD8A94E47F6}"/>
              </a:ext>
            </a:extLst>
          </p:cNvPr>
          <p:cNvSpPr>
            <a:spLocks noGrp="1"/>
          </p:cNvSpPr>
          <p:nvPr>
            <p:ph type="body" sz="quarter" idx="4294967295"/>
          </p:nvPr>
        </p:nvSpPr>
        <p:spPr>
          <a:xfrm>
            <a:off x="663191" y="2192412"/>
            <a:ext cx="8093712" cy="3504299"/>
          </a:xfrm>
        </p:spPr>
        <p:txBody>
          <a:bodyPr numCol="2" spcCol="548640">
            <a:noAutofit/>
          </a:bodyPr>
          <a:lstStyle/>
          <a:p>
            <a:pPr marL="341313" indent="-341313">
              <a:spcAft>
                <a:spcPts val="1800"/>
              </a:spcAft>
              <a:buClr>
                <a:srgbClr val="303030">
                  <a:lumMod val="25000"/>
                  <a:lumOff val="75000"/>
                </a:srgbClr>
              </a:buClr>
              <a:buBlip>
                <a:blip r:embed="rId3"/>
              </a:buBlip>
            </a:pPr>
            <a:r>
              <a:rPr lang="en-US" sz="2000" dirty="0">
                <a:solidFill>
                  <a:schemeClr val="accent4"/>
                </a:solidFill>
              </a:rPr>
              <a:t>Food and activity diary</a:t>
            </a:r>
          </a:p>
          <a:p>
            <a:pPr marL="341313" indent="-341313">
              <a:spcAft>
                <a:spcPts val="1800"/>
              </a:spcAft>
              <a:buClr>
                <a:srgbClr val="303030">
                  <a:lumMod val="25000"/>
                  <a:lumOff val="75000"/>
                </a:srgbClr>
              </a:buClr>
              <a:buBlip>
                <a:blip r:embed="rId3"/>
              </a:buBlip>
            </a:pPr>
            <a:r>
              <a:rPr lang="en-US" sz="2000" dirty="0">
                <a:solidFill>
                  <a:schemeClr val="accent4"/>
                </a:solidFill>
              </a:rPr>
              <a:t>Online healthy lifestyle program</a:t>
            </a:r>
          </a:p>
          <a:p>
            <a:pPr marL="341313" indent="-341313">
              <a:spcAft>
                <a:spcPts val="1800"/>
              </a:spcAft>
              <a:buClr>
                <a:srgbClr val="303030">
                  <a:lumMod val="25000"/>
                  <a:lumOff val="75000"/>
                </a:srgbClr>
              </a:buClr>
              <a:buBlip>
                <a:blip r:embed="rId3"/>
              </a:buBlip>
            </a:pPr>
            <a:r>
              <a:rPr lang="en-US" sz="2000" dirty="0">
                <a:solidFill>
                  <a:schemeClr val="accent4"/>
                </a:solidFill>
              </a:rPr>
              <a:t>Weight management </a:t>
            </a:r>
            <a:br>
              <a:rPr lang="en-US" sz="2000" dirty="0">
                <a:solidFill>
                  <a:schemeClr val="accent4"/>
                </a:solidFill>
              </a:rPr>
            </a:br>
            <a:r>
              <a:rPr lang="en-US" sz="2000" dirty="0">
                <a:solidFill>
                  <a:schemeClr val="accent4"/>
                </a:solidFill>
              </a:rPr>
              <a:t>and exercise classes</a:t>
            </a:r>
          </a:p>
          <a:p>
            <a:pPr marL="341313" indent="-341313">
              <a:spcAft>
                <a:spcPts val="1800"/>
              </a:spcAft>
              <a:buClr>
                <a:srgbClr val="303030">
                  <a:lumMod val="25000"/>
                  <a:lumOff val="75000"/>
                </a:srgbClr>
              </a:buClr>
              <a:buBlip>
                <a:blip r:embed="rId3"/>
              </a:buBlip>
            </a:pPr>
            <a:r>
              <a:rPr lang="en-US" sz="2000" dirty="0">
                <a:solidFill>
                  <a:schemeClr val="accent4"/>
                </a:solidFill>
              </a:rPr>
              <a:t>Gym discounts</a:t>
            </a:r>
          </a:p>
          <a:p>
            <a:pPr>
              <a:spcAft>
                <a:spcPts val="1800"/>
              </a:spcAft>
              <a:buClr>
                <a:srgbClr val="303030">
                  <a:lumMod val="25000"/>
                  <a:lumOff val="75000"/>
                </a:srgbClr>
              </a:buClr>
              <a:buBlip>
                <a:blip r:embed="rId3"/>
              </a:buBlip>
            </a:pPr>
            <a:endParaRPr lang="en-US" sz="2000" dirty="0">
              <a:solidFill>
                <a:schemeClr val="accent4"/>
              </a:solidFill>
            </a:endParaRPr>
          </a:p>
          <a:p>
            <a:pPr marL="341313" indent="-341313">
              <a:spcAft>
                <a:spcPts val="1800"/>
              </a:spcAft>
              <a:buClr>
                <a:srgbClr val="303030">
                  <a:lumMod val="25000"/>
                  <a:lumOff val="75000"/>
                </a:srgbClr>
              </a:buClr>
              <a:buBlip>
                <a:blip r:embed="rId3"/>
              </a:buBlip>
            </a:pPr>
            <a:r>
              <a:rPr lang="en-US" sz="2000" dirty="0">
                <a:solidFill>
                  <a:schemeClr val="accent4"/>
                </a:solidFill>
              </a:rPr>
              <a:t>Fitness videos</a:t>
            </a:r>
          </a:p>
          <a:p>
            <a:pPr marL="341313" indent="-341313">
              <a:spcAft>
                <a:spcPts val="1800"/>
              </a:spcAft>
              <a:buClr>
                <a:srgbClr val="303030">
                  <a:lumMod val="25000"/>
                  <a:lumOff val="75000"/>
                </a:srgbClr>
              </a:buClr>
              <a:buBlip>
                <a:blip r:embed="rId3"/>
              </a:buBlip>
            </a:pPr>
            <a:r>
              <a:rPr lang="en-US" sz="2000" dirty="0">
                <a:solidFill>
                  <a:schemeClr val="accent4"/>
                </a:solidFill>
              </a:rPr>
              <a:t>Weight-loss podcast</a:t>
            </a:r>
          </a:p>
          <a:p>
            <a:pPr marL="341313" indent="-341313">
              <a:spcAft>
                <a:spcPts val="1800"/>
              </a:spcAft>
              <a:buClr>
                <a:srgbClr val="303030">
                  <a:lumMod val="25000"/>
                  <a:lumOff val="75000"/>
                </a:srgbClr>
              </a:buClr>
              <a:buBlip>
                <a:blip r:embed="rId3"/>
              </a:buBlip>
            </a:pPr>
            <a:r>
              <a:rPr lang="en-US" sz="2000" dirty="0">
                <a:solidFill>
                  <a:schemeClr val="accent4"/>
                </a:solidFill>
              </a:rPr>
              <a:t>One-on-one wellness coaching</a:t>
            </a:r>
          </a:p>
          <a:p>
            <a:pPr marL="341313" indent="-341313">
              <a:spcAft>
                <a:spcPts val="1800"/>
              </a:spcAft>
              <a:buClr>
                <a:srgbClr val="303030">
                  <a:lumMod val="25000"/>
                  <a:lumOff val="75000"/>
                </a:srgbClr>
              </a:buClr>
              <a:buBlip>
                <a:blip r:embed="rId3"/>
              </a:buBlip>
            </a:pPr>
            <a:r>
              <a:rPr lang="en-US" sz="2000" dirty="0">
                <a:solidFill>
                  <a:schemeClr val="accent4"/>
                </a:solidFill>
              </a:rPr>
              <a:t>Online information and resources</a:t>
            </a:r>
          </a:p>
          <a:p>
            <a:pPr>
              <a:buBlip>
                <a:blip r:embed="rId3"/>
              </a:buBlip>
            </a:pPr>
            <a:endParaRPr lang="en-US" sz="2000" dirty="0"/>
          </a:p>
        </p:txBody>
      </p:sp>
      <p:sp>
        <p:nvSpPr>
          <p:cNvPr id="29" name="Footer Placeholder 3">
            <a:extLst>
              <a:ext uri="{FF2B5EF4-FFF2-40B4-BE49-F238E27FC236}">
                <a16:creationId xmlns:a16="http://schemas.microsoft.com/office/drawing/2014/main" id="{4D6F0DE4-F37A-416D-8810-4B7BE048D700}"/>
              </a:ext>
            </a:extLst>
          </p:cNvPr>
          <p:cNvSpPr>
            <a:spLocks noGrp="1"/>
          </p:cNvSpPr>
          <p:nvPr>
            <p:ph type="ftr" sz="quarter" idx="11"/>
          </p:nvPr>
        </p:nvSpPr>
        <p:spPr>
          <a:xfrm>
            <a:off x="457199" y="336111"/>
            <a:ext cx="4882551" cy="365125"/>
          </a:xfrm>
        </p:spPr>
        <p:txBody>
          <a:bodyPr/>
          <a:lstStyle/>
          <a:p>
            <a:r>
              <a:rPr lang="en-US" dirty="0"/>
              <a:t>INTEGRATED CHRONIC DISEASE MANAGEMENT FOR SMALL BUSINESSES</a:t>
            </a:r>
          </a:p>
          <a:p>
            <a:pPr defTabSz="457200" fontAlgn="auto">
              <a:spcBef>
                <a:spcPts val="300"/>
              </a:spcBef>
              <a:spcAft>
                <a:spcPts val="900"/>
              </a:spcAft>
              <a:buClr>
                <a:schemeClr val="tx1">
                  <a:lumMod val="25000"/>
                  <a:lumOff val="75000"/>
                </a:schemeClr>
              </a:buClr>
              <a:buFont typeface="Wingdings" charset="2"/>
              <a:buNone/>
            </a:pPr>
            <a:endParaRPr lang="en-US" dirty="0"/>
          </a:p>
        </p:txBody>
      </p:sp>
    </p:spTree>
    <p:extLst>
      <p:ext uri="{BB962C8B-B14F-4D97-AF65-F5344CB8AC3E}">
        <p14:creationId xmlns:p14="http://schemas.microsoft.com/office/powerpoint/2010/main" val="766150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F8AC-A89E-4C75-BD0F-1803B6E54657}"/>
              </a:ext>
            </a:extLst>
          </p:cNvPr>
          <p:cNvSpPr>
            <a:spLocks noGrp="1"/>
          </p:cNvSpPr>
          <p:nvPr>
            <p:ph type="title"/>
          </p:nvPr>
        </p:nvSpPr>
        <p:spPr/>
        <p:txBody>
          <a:bodyPr>
            <a:normAutofit fontScale="90000"/>
          </a:bodyPr>
          <a:lstStyle/>
          <a:p>
            <a:r>
              <a:rPr lang="en-US" dirty="0"/>
              <a:t>Personalized care stories</a:t>
            </a:r>
          </a:p>
        </p:txBody>
      </p:sp>
    </p:spTree>
    <p:extLst>
      <p:ext uri="{BB962C8B-B14F-4D97-AF65-F5344CB8AC3E}">
        <p14:creationId xmlns:p14="http://schemas.microsoft.com/office/powerpoint/2010/main" val="2534644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968B0-1B11-419A-85C7-EFFC6504C0E5}"/>
              </a:ext>
            </a:extLst>
          </p:cNvPr>
          <p:cNvSpPr>
            <a:spLocks noGrp="1"/>
          </p:cNvSpPr>
          <p:nvPr>
            <p:ph type="title"/>
          </p:nvPr>
        </p:nvSpPr>
        <p:spPr/>
        <p:txBody>
          <a:bodyPr/>
          <a:lstStyle/>
          <a:p>
            <a:r>
              <a:rPr lang="en-US" dirty="0"/>
              <a:t>Carla’s story: Overcoming diabetes</a:t>
            </a:r>
          </a:p>
        </p:txBody>
      </p:sp>
      <p:pic>
        <p:nvPicPr>
          <p:cNvPr id="5" name="Picture 4" descr="A series of diagrams representing the timeline of Carla's story.">
            <a:extLst>
              <a:ext uri="{FF2B5EF4-FFF2-40B4-BE49-F238E27FC236}">
                <a16:creationId xmlns:a16="http://schemas.microsoft.com/office/drawing/2014/main" id="{9FD0F694-6407-407F-9140-9C46909A4AB9}"/>
              </a:ext>
            </a:extLst>
          </p:cNvPr>
          <p:cNvPicPr>
            <a:picLocks noChangeAspect="1"/>
          </p:cNvPicPr>
          <p:nvPr/>
        </p:nvPicPr>
        <p:blipFill>
          <a:blip r:embed="rId3"/>
          <a:stretch>
            <a:fillRect/>
          </a:stretch>
        </p:blipFill>
        <p:spPr>
          <a:xfrm>
            <a:off x="677864" y="2259465"/>
            <a:ext cx="7360818" cy="2063757"/>
          </a:xfrm>
          <a:prstGeom prst="rect">
            <a:avLst/>
          </a:prstGeom>
        </p:spPr>
      </p:pic>
      <p:sp>
        <p:nvSpPr>
          <p:cNvPr id="105" name="TextBox 104">
            <a:extLst>
              <a:ext uri="{FF2B5EF4-FFF2-40B4-BE49-F238E27FC236}">
                <a16:creationId xmlns:a16="http://schemas.microsoft.com/office/drawing/2014/main" id="{D3EDF11B-BDBC-4EB4-86E7-AA08242A124F}"/>
              </a:ext>
            </a:extLst>
          </p:cNvPr>
          <p:cNvSpPr txBox="1"/>
          <p:nvPr/>
        </p:nvSpPr>
        <p:spPr bwMode="auto">
          <a:xfrm>
            <a:off x="455613" y="4425950"/>
            <a:ext cx="1089025" cy="307975"/>
          </a:xfrm>
          <a:prstGeom prst="rect">
            <a:avLst/>
          </a:prstGeom>
          <a:noFill/>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tx2"/>
                </a:solidFill>
                <a:effectLst/>
                <a:uLnTx/>
                <a:uFillTx/>
                <a:latin typeface="+mj-lt"/>
                <a:ea typeface="MS PGothic" panose="020B0600070205080204" pitchFamily="34" charset="-128"/>
              </a:rPr>
              <a:t>Foot pain</a:t>
            </a:r>
          </a:p>
        </p:txBody>
      </p:sp>
      <p:sp>
        <p:nvSpPr>
          <p:cNvPr id="134" name="TextBox 133">
            <a:extLst>
              <a:ext uri="{FF2B5EF4-FFF2-40B4-BE49-F238E27FC236}">
                <a16:creationId xmlns:a16="http://schemas.microsoft.com/office/drawing/2014/main" id="{8A5321A4-1B7F-4649-B942-CCA7BA945D09}"/>
              </a:ext>
            </a:extLst>
          </p:cNvPr>
          <p:cNvSpPr txBox="1"/>
          <p:nvPr/>
        </p:nvSpPr>
        <p:spPr bwMode="auto">
          <a:xfrm>
            <a:off x="1306513" y="1866900"/>
            <a:ext cx="2265362" cy="307975"/>
          </a:xfrm>
          <a:prstGeom prst="rect">
            <a:avLst/>
          </a:prstGeom>
          <a:noFill/>
        </p:spPr>
        <p:txBody>
          <a:bodyPr>
            <a:spAutoFit/>
          </a:bodyPr>
          <a:lstStyle/>
          <a:p>
            <a:pPr defTabSz="457200" fontAlgn="auto">
              <a:spcBef>
                <a:spcPts val="0"/>
              </a:spcBef>
              <a:spcAft>
                <a:spcPts val="0"/>
              </a:spcAft>
              <a:defRPr/>
            </a:pPr>
            <a:r>
              <a:rPr lang="en-US" sz="1400" b="1" dirty="0">
                <a:solidFill>
                  <a:schemeClr val="tx2"/>
                </a:solidFill>
                <a:latin typeface="+mj-lt"/>
                <a:ea typeface="MS PGothic" panose="020B0600070205080204" pitchFamily="34" charset="-128"/>
              </a:rPr>
              <a:t>Diagnosis: </a:t>
            </a:r>
            <a:r>
              <a:rPr lang="en-US" sz="1400" dirty="0">
                <a:solidFill>
                  <a:schemeClr val="tx1">
                    <a:lumMod val="75000"/>
                    <a:lumOff val="25000"/>
                  </a:schemeClr>
                </a:solidFill>
                <a:latin typeface="+mj-lt"/>
                <a:ea typeface="MS PGothic" panose="020B0600070205080204" pitchFamily="34" charset="-128"/>
              </a:rPr>
              <a:t>Diabetes</a:t>
            </a:r>
          </a:p>
        </p:txBody>
      </p:sp>
      <p:sp>
        <p:nvSpPr>
          <p:cNvPr id="182" name="TextBox 181">
            <a:extLst>
              <a:ext uri="{FF2B5EF4-FFF2-40B4-BE49-F238E27FC236}">
                <a16:creationId xmlns:a16="http://schemas.microsoft.com/office/drawing/2014/main" id="{DC67009E-2E47-4C6E-95B7-02AC21D66A6B}"/>
              </a:ext>
            </a:extLst>
          </p:cNvPr>
          <p:cNvSpPr txBox="1"/>
          <p:nvPr/>
        </p:nvSpPr>
        <p:spPr bwMode="auto">
          <a:xfrm>
            <a:off x="3001963" y="4262438"/>
            <a:ext cx="2687637" cy="307975"/>
          </a:xfrm>
          <a:prstGeom prst="rect">
            <a:avLst/>
          </a:prstGeom>
          <a:noFill/>
        </p:spPr>
        <p:txBody>
          <a:bodyPr>
            <a:spAutoFit/>
          </a:bodyPr>
          <a:lstStyle/>
          <a:p>
            <a:pPr defTabSz="457200" fontAlgn="auto">
              <a:spcBef>
                <a:spcPts val="0"/>
              </a:spcBef>
              <a:spcAft>
                <a:spcPts val="600"/>
              </a:spcAft>
              <a:defRPr/>
            </a:pPr>
            <a:r>
              <a:rPr lang="en-US" sz="1400" b="1" dirty="0">
                <a:solidFill>
                  <a:schemeClr val="tx2"/>
                </a:solidFill>
                <a:latin typeface="+mj-lt"/>
                <a:ea typeface="MS PGothic" panose="020B0600070205080204" pitchFamily="34" charset="-128"/>
              </a:rPr>
              <a:t>Custom care plan</a:t>
            </a:r>
          </a:p>
        </p:txBody>
      </p:sp>
      <p:sp>
        <p:nvSpPr>
          <p:cNvPr id="150" name="Rectangle 149">
            <a:extLst>
              <a:ext uri="{FF2B5EF4-FFF2-40B4-BE49-F238E27FC236}">
                <a16:creationId xmlns:a16="http://schemas.microsoft.com/office/drawing/2014/main" id="{D66508DB-9E40-4964-9EBF-0F7BCFD4009E}"/>
              </a:ext>
            </a:extLst>
          </p:cNvPr>
          <p:cNvSpPr/>
          <p:nvPr/>
        </p:nvSpPr>
        <p:spPr bwMode="auto">
          <a:xfrm>
            <a:off x="3021013" y="4530725"/>
            <a:ext cx="3167062" cy="646331"/>
          </a:xfrm>
          <a:prstGeom prst="rect">
            <a:avLst/>
          </a:prstGeom>
        </p:spPr>
        <p:txBody>
          <a:bodyPr>
            <a:spAutoFit/>
          </a:bodyPr>
          <a:lstStyle/>
          <a:p>
            <a:pPr marL="173736" indent="-173736" defTabSz="457200" fontAlgn="auto">
              <a:spcBef>
                <a:spcPts val="0"/>
              </a:spcBef>
              <a:spcAft>
                <a:spcPts val="0"/>
              </a:spcAft>
              <a:buFont typeface="Wingdings" panose="05000000000000000000" pitchFamily="2" charset="2"/>
              <a:buChar char="§"/>
              <a:defRPr/>
            </a:pPr>
            <a:r>
              <a:rPr lang="en-US" sz="1200" dirty="0">
                <a:solidFill>
                  <a:schemeClr val="tx1">
                    <a:lumMod val="75000"/>
                    <a:lumOff val="25000"/>
                  </a:schemeClr>
                </a:solidFill>
                <a:latin typeface="+mj-lt"/>
                <a:ea typeface="MS PGothic" panose="020B0600070205080204" pitchFamily="34" charset="-128"/>
              </a:rPr>
              <a:t>Diet and exercise</a:t>
            </a:r>
          </a:p>
          <a:p>
            <a:pPr marL="173736" indent="-173736" defTabSz="457200" fontAlgn="auto">
              <a:spcBef>
                <a:spcPts val="0"/>
              </a:spcBef>
              <a:spcAft>
                <a:spcPts val="0"/>
              </a:spcAft>
              <a:buFont typeface="Wingdings" panose="05000000000000000000" pitchFamily="2" charset="2"/>
              <a:buChar char="§"/>
              <a:defRPr/>
            </a:pPr>
            <a:r>
              <a:rPr lang="en-US" sz="1200" dirty="0">
                <a:solidFill>
                  <a:schemeClr val="tx1">
                    <a:lumMod val="75000"/>
                    <a:lumOff val="25000"/>
                  </a:schemeClr>
                </a:solidFill>
                <a:latin typeface="+mj-lt"/>
                <a:ea typeface="MS PGothic" panose="020B0600070205080204" pitchFamily="34" charset="-128"/>
              </a:rPr>
              <a:t>Depression and vision screenings</a:t>
            </a:r>
          </a:p>
          <a:p>
            <a:pPr marL="173736" indent="-173736" defTabSz="457200" fontAlgn="auto">
              <a:spcBef>
                <a:spcPts val="0"/>
              </a:spcBef>
              <a:spcAft>
                <a:spcPts val="0"/>
              </a:spcAft>
              <a:buFont typeface="Wingdings" panose="05000000000000000000" pitchFamily="2" charset="2"/>
              <a:buChar char="§"/>
              <a:defRPr/>
            </a:pPr>
            <a:r>
              <a:rPr lang="en-US" sz="1200" dirty="0">
                <a:solidFill>
                  <a:schemeClr val="tx1">
                    <a:lumMod val="75000"/>
                    <a:lumOff val="25000"/>
                  </a:schemeClr>
                </a:solidFill>
                <a:latin typeface="+mj-lt"/>
                <a:ea typeface="MS PGothic" panose="020B0600070205080204" pitchFamily="34" charset="-128"/>
              </a:rPr>
              <a:t>Prescriptions</a:t>
            </a:r>
          </a:p>
        </p:txBody>
      </p:sp>
      <p:sp>
        <p:nvSpPr>
          <p:cNvPr id="181" name="TextBox 180">
            <a:extLst>
              <a:ext uri="{FF2B5EF4-FFF2-40B4-BE49-F238E27FC236}">
                <a16:creationId xmlns:a16="http://schemas.microsoft.com/office/drawing/2014/main" id="{DFCEB97C-4EA1-4AD2-A6CE-7DD85E27D086}"/>
              </a:ext>
            </a:extLst>
          </p:cNvPr>
          <p:cNvSpPr txBox="1"/>
          <p:nvPr/>
        </p:nvSpPr>
        <p:spPr bwMode="auto">
          <a:xfrm>
            <a:off x="4854575" y="1373188"/>
            <a:ext cx="2159000" cy="307975"/>
          </a:xfrm>
          <a:prstGeom prst="rect">
            <a:avLst/>
          </a:prstGeom>
          <a:noFill/>
        </p:spPr>
        <p:txBody>
          <a:bodyPr>
            <a:spAutoFit/>
          </a:bodyPr>
          <a:lstStyle/>
          <a:p>
            <a:pPr defTabSz="457200" fontAlgn="auto">
              <a:spcBef>
                <a:spcPts val="0"/>
              </a:spcBef>
              <a:spcAft>
                <a:spcPts val="600"/>
              </a:spcAft>
              <a:defRPr/>
            </a:pPr>
            <a:r>
              <a:rPr lang="en-US" sz="1400" b="1" dirty="0">
                <a:solidFill>
                  <a:schemeClr val="tx2"/>
                </a:solidFill>
                <a:latin typeface="+mj-lt"/>
                <a:ea typeface="MS PGothic" panose="020B0600070205080204" pitchFamily="34" charset="-128"/>
              </a:rPr>
              <a:t>At home</a:t>
            </a:r>
          </a:p>
        </p:txBody>
      </p:sp>
      <p:sp>
        <p:nvSpPr>
          <p:cNvPr id="155" name="TextBox 154">
            <a:extLst>
              <a:ext uri="{FF2B5EF4-FFF2-40B4-BE49-F238E27FC236}">
                <a16:creationId xmlns:a16="http://schemas.microsoft.com/office/drawing/2014/main" id="{931B98D9-A9EC-48B1-9DDC-990266DBB125}"/>
              </a:ext>
            </a:extLst>
          </p:cNvPr>
          <p:cNvSpPr txBox="1"/>
          <p:nvPr/>
        </p:nvSpPr>
        <p:spPr bwMode="auto">
          <a:xfrm>
            <a:off x="4857750" y="1627188"/>
            <a:ext cx="1808163" cy="276999"/>
          </a:xfrm>
          <a:prstGeom prst="rect">
            <a:avLst/>
          </a:prstGeom>
          <a:noFill/>
        </p:spPr>
        <p:txBody>
          <a:bodyPr>
            <a:spAutoFit/>
          </a:bodyPr>
          <a:lstStyle/>
          <a:p>
            <a:pPr marL="173736" indent="-173736" defTabSz="457200" fontAlgn="auto">
              <a:spcBef>
                <a:spcPts val="0"/>
              </a:spcBef>
              <a:spcAft>
                <a:spcPts val="600"/>
              </a:spcAft>
              <a:buFont typeface="Wingdings" panose="05000000000000000000" pitchFamily="2" charset="2"/>
              <a:buChar char="§"/>
              <a:defRPr/>
            </a:pPr>
            <a:r>
              <a:rPr lang="en-US" sz="1200" dirty="0">
                <a:solidFill>
                  <a:schemeClr val="tx1">
                    <a:lumMod val="75000"/>
                    <a:lumOff val="25000"/>
                  </a:schemeClr>
                </a:solidFill>
                <a:latin typeface="+mj-lt"/>
                <a:ea typeface="MS PGothic" panose="020B0600070205080204" pitchFamily="34" charset="-128"/>
              </a:rPr>
              <a:t>Blood sugar spike</a:t>
            </a:r>
          </a:p>
        </p:txBody>
      </p:sp>
      <p:sp>
        <p:nvSpPr>
          <p:cNvPr id="156" name="Rectangle 155">
            <a:extLst>
              <a:ext uri="{FF2B5EF4-FFF2-40B4-BE49-F238E27FC236}">
                <a16:creationId xmlns:a16="http://schemas.microsoft.com/office/drawing/2014/main" id="{6DA1E2DE-3BEE-404F-8AAD-56FB02532A9F}"/>
              </a:ext>
            </a:extLst>
          </p:cNvPr>
          <p:cNvSpPr/>
          <p:nvPr/>
        </p:nvSpPr>
        <p:spPr bwMode="auto">
          <a:xfrm>
            <a:off x="4857750" y="1831446"/>
            <a:ext cx="1876425" cy="276999"/>
          </a:xfrm>
          <a:prstGeom prst="rect">
            <a:avLst/>
          </a:prstGeom>
        </p:spPr>
        <p:txBody>
          <a:bodyPr>
            <a:spAutoFit/>
          </a:bodyPr>
          <a:lstStyle/>
          <a:p>
            <a:pPr marL="173736" indent="-173736" defTabSz="457200" fontAlgn="auto">
              <a:spcBef>
                <a:spcPts val="0"/>
              </a:spcBef>
              <a:spcAft>
                <a:spcPts val="600"/>
              </a:spcAft>
              <a:buFont typeface="Wingdings" panose="05000000000000000000" pitchFamily="2" charset="2"/>
              <a:buChar char="§"/>
              <a:defRPr/>
            </a:pPr>
            <a:r>
              <a:rPr lang="en-US" sz="1200" dirty="0">
                <a:solidFill>
                  <a:schemeClr val="tx1">
                    <a:lumMod val="75000"/>
                    <a:lumOff val="25000"/>
                  </a:schemeClr>
                </a:solidFill>
                <a:latin typeface="+mj-lt"/>
                <a:ea typeface="MS PGothic" panose="020B0600070205080204" pitchFamily="34" charset="-128"/>
              </a:rPr>
              <a:t>Email doctor</a:t>
            </a:r>
          </a:p>
        </p:txBody>
      </p:sp>
      <p:sp>
        <p:nvSpPr>
          <p:cNvPr id="157" name="Rectangle 156">
            <a:extLst>
              <a:ext uri="{FF2B5EF4-FFF2-40B4-BE49-F238E27FC236}">
                <a16:creationId xmlns:a16="http://schemas.microsoft.com/office/drawing/2014/main" id="{F643177D-3272-4BAE-8DD4-0508142171C8}"/>
              </a:ext>
            </a:extLst>
          </p:cNvPr>
          <p:cNvSpPr/>
          <p:nvPr/>
        </p:nvSpPr>
        <p:spPr bwMode="auto">
          <a:xfrm>
            <a:off x="4857750" y="2035704"/>
            <a:ext cx="1501693" cy="276999"/>
          </a:xfrm>
          <a:prstGeom prst="rect">
            <a:avLst/>
          </a:prstGeom>
        </p:spPr>
        <p:txBody>
          <a:bodyPr wrap="none">
            <a:spAutoFit/>
          </a:bodyPr>
          <a:lstStyle/>
          <a:p>
            <a:pPr marL="173736" indent="-173736" defTabSz="457200" fontAlgn="auto">
              <a:spcBef>
                <a:spcPts val="0"/>
              </a:spcBef>
              <a:spcAft>
                <a:spcPts val="600"/>
              </a:spcAft>
              <a:buFont typeface="Wingdings" panose="05000000000000000000" pitchFamily="2" charset="2"/>
              <a:buChar char="§"/>
              <a:defRPr/>
            </a:pPr>
            <a:r>
              <a:rPr lang="en-US" sz="1200" dirty="0">
                <a:solidFill>
                  <a:schemeClr val="tx1">
                    <a:lumMod val="75000"/>
                    <a:lumOff val="25000"/>
                  </a:schemeClr>
                </a:solidFill>
                <a:latin typeface="+mj-lt"/>
                <a:ea typeface="MS PGothic" panose="020B0600070205080204" pitchFamily="34" charset="-128"/>
              </a:rPr>
              <a:t>New prescription</a:t>
            </a:r>
          </a:p>
        </p:txBody>
      </p:sp>
      <p:sp>
        <p:nvSpPr>
          <p:cNvPr id="173" name="TextBox 172">
            <a:extLst>
              <a:ext uri="{FF2B5EF4-FFF2-40B4-BE49-F238E27FC236}">
                <a16:creationId xmlns:a16="http://schemas.microsoft.com/office/drawing/2014/main" id="{EE57BA28-5DE5-4024-AA7D-08ED9B89E813}"/>
              </a:ext>
            </a:extLst>
          </p:cNvPr>
          <p:cNvSpPr txBox="1"/>
          <p:nvPr/>
        </p:nvSpPr>
        <p:spPr bwMode="auto">
          <a:xfrm>
            <a:off x="6197600" y="4471988"/>
            <a:ext cx="2159000" cy="307975"/>
          </a:xfrm>
          <a:prstGeom prst="rect">
            <a:avLst/>
          </a:prstGeom>
          <a:noFill/>
        </p:spPr>
        <p:txBody>
          <a:bodyPr>
            <a:spAutoFit/>
          </a:bodyPr>
          <a:lstStyle/>
          <a:p>
            <a:pPr defTabSz="457200" fontAlgn="auto">
              <a:spcBef>
                <a:spcPts val="0"/>
              </a:spcBef>
              <a:spcAft>
                <a:spcPts val="600"/>
              </a:spcAft>
              <a:defRPr/>
            </a:pPr>
            <a:r>
              <a:rPr lang="en-US" sz="1400" b="1" dirty="0">
                <a:solidFill>
                  <a:schemeClr val="tx2"/>
                </a:solidFill>
                <a:latin typeface="+mj-lt"/>
                <a:ea typeface="MS PGothic" panose="020B0600070205080204" pitchFamily="34" charset="-128"/>
              </a:rPr>
              <a:t>Eye exam check-in</a:t>
            </a:r>
          </a:p>
        </p:txBody>
      </p:sp>
      <p:sp>
        <p:nvSpPr>
          <p:cNvPr id="174" name="TextBox 173">
            <a:extLst>
              <a:ext uri="{FF2B5EF4-FFF2-40B4-BE49-F238E27FC236}">
                <a16:creationId xmlns:a16="http://schemas.microsoft.com/office/drawing/2014/main" id="{A0C68E1E-3676-4802-9A75-D86F62F12536}"/>
              </a:ext>
            </a:extLst>
          </p:cNvPr>
          <p:cNvSpPr txBox="1"/>
          <p:nvPr/>
        </p:nvSpPr>
        <p:spPr bwMode="auto">
          <a:xfrm>
            <a:off x="6181725" y="4743450"/>
            <a:ext cx="2543175" cy="276999"/>
          </a:xfrm>
          <a:prstGeom prst="rect">
            <a:avLst/>
          </a:prstGeom>
          <a:noFill/>
        </p:spPr>
        <p:txBody>
          <a:bodyPr>
            <a:spAutoFit/>
          </a:bodyPr>
          <a:lstStyle/>
          <a:p>
            <a:pPr marL="173736" indent="-173736" defTabSz="457200" fontAlgn="auto">
              <a:spcBef>
                <a:spcPts val="0"/>
              </a:spcBef>
              <a:spcAft>
                <a:spcPts val="600"/>
              </a:spcAft>
              <a:buFont typeface="Wingdings" panose="05000000000000000000" pitchFamily="2" charset="2"/>
              <a:buChar char="§"/>
              <a:defRPr/>
            </a:pPr>
            <a:r>
              <a:rPr lang="en-US" sz="1200" dirty="0">
                <a:solidFill>
                  <a:schemeClr val="tx1">
                    <a:lumMod val="75000"/>
                    <a:lumOff val="25000"/>
                  </a:schemeClr>
                </a:solidFill>
                <a:latin typeface="+mj-lt"/>
                <a:ea typeface="MS PGothic" panose="020B0600070205080204" pitchFamily="34" charset="-128"/>
              </a:rPr>
              <a:t>Alert: Due for mammogram </a:t>
            </a:r>
          </a:p>
        </p:txBody>
      </p:sp>
      <p:sp>
        <p:nvSpPr>
          <p:cNvPr id="175" name="TextBox 174">
            <a:extLst>
              <a:ext uri="{FF2B5EF4-FFF2-40B4-BE49-F238E27FC236}">
                <a16:creationId xmlns:a16="http://schemas.microsoft.com/office/drawing/2014/main" id="{F4FF17B0-A9BA-4CDA-842B-186911AAC287}"/>
              </a:ext>
            </a:extLst>
          </p:cNvPr>
          <p:cNvSpPr txBox="1"/>
          <p:nvPr/>
        </p:nvSpPr>
        <p:spPr bwMode="auto">
          <a:xfrm>
            <a:off x="6181725" y="4915036"/>
            <a:ext cx="2543175" cy="276999"/>
          </a:xfrm>
          <a:prstGeom prst="rect">
            <a:avLst/>
          </a:prstGeom>
          <a:noFill/>
        </p:spPr>
        <p:txBody>
          <a:bodyPr>
            <a:spAutoFit/>
          </a:bodyPr>
          <a:lstStyle/>
          <a:p>
            <a:pPr marL="173736" indent="-173736" defTabSz="457200" fontAlgn="auto">
              <a:spcBef>
                <a:spcPts val="0"/>
              </a:spcBef>
              <a:spcAft>
                <a:spcPts val="600"/>
              </a:spcAft>
              <a:buFont typeface="Wingdings" panose="05000000000000000000" pitchFamily="2" charset="2"/>
              <a:buChar char="§"/>
              <a:defRPr/>
            </a:pPr>
            <a:r>
              <a:rPr lang="en-US" sz="1200" dirty="0">
                <a:solidFill>
                  <a:schemeClr val="tx1">
                    <a:lumMod val="75000"/>
                    <a:lumOff val="25000"/>
                  </a:schemeClr>
                </a:solidFill>
                <a:latin typeface="+mj-lt"/>
                <a:ea typeface="MS PGothic" panose="020B0600070205080204" pitchFamily="34" charset="-128"/>
              </a:rPr>
              <a:t>Appointment scheduled</a:t>
            </a:r>
          </a:p>
        </p:txBody>
      </p:sp>
      <p:sp>
        <p:nvSpPr>
          <p:cNvPr id="3" name="Rectangle 2" descr="Carla's outcome:">
            <a:extLst>
              <a:ext uri="{FF2B5EF4-FFF2-40B4-BE49-F238E27FC236}">
                <a16:creationId xmlns:a16="http://schemas.microsoft.com/office/drawing/2014/main" id="{D4CF37D6-1E04-4C34-8B8F-D9C3AD256BF3}"/>
              </a:ext>
              <a:ext uri="{C183D7F6-B498-43B3-948B-1728B52AA6E4}">
                <adec:decorative xmlns:adec="http://schemas.microsoft.com/office/drawing/2017/decorative" val="0"/>
              </a:ext>
            </a:extLst>
          </p:cNvPr>
          <p:cNvSpPr/>
          <p:nvPr/>
        </p:nvSpPr>
        <p:spPr>
          <a:xfrm>
            <a:off x="0" y="5434013"/>
            <a:ext cx="9144000" cy="806904"/>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F33E61BF-5558-491B-AF18-DCC64750189C}"/>
              </a:ext>
            </a:extLst>
          </p:cNvPr>
          <p:cNvSpPr txBox="1"/>
          <p:nvPr/>
        </p:nvSpPr>
        <p:spPr>
          <a:xfrm>
            <a:off x="677863" y="5521325"/>
            <a:ext cx="7853362" cy="615950"/>
          </a:xfrm>
          <a:prstGeom prst="rect">
            <a:avLst/>
          </a:prstGeom>
          <a:noFill/>
          <a:ln w="38100">
            <a:noFill/>
          </a:ln>
        </p:spPr>
        <p:txBody>
          <a:bodyPr lIns="182880" tIns="91440" rIns="182880" bIns="91440">
            <a:spAutoFit/>
          </a:bodyPr>
          <a:lstStyle/>
          <a:p>
            <a:pPr eaLnBrk="0" hangingPunct="0">
              <a:defRPr/>
            </a:pPr>
            <a:r>
              <a:rPr lang="en-US" sz="1400" dirty="0">
                <a:solidFill>
                  <a:schemeClr val="tx2"/>
                </a:solidFill>
                <a:latin typeface="Arial" panose="020B0604020202020204" pitchFamily="34" charset="0"/>
                <a:ea typeface="MS PGothic" panose="020B0600070205080204" pitchFamily="34" charset="-128"/>
              </a:rPr>
              <a:t>Now that Carla’s diabetes is under control, her foot pain is gone. She’s exercising more, eating healthfully, is up to date on preventive care, and feeling more engaged at work. </a:t>
            </a:r>
          </a:p>
        </p:txBody>
      </p:sp>
      <p:sp>
        <p:nvSpPr>
          <p:cNvPr id="100" name="Footer Placeholder 3">
            <a:extLst>
              <a:ext uri="{FF2B5EF4-FFF2-40B4-BE49-F238E27FC236}">
                <a16:creationId xmlns:a16="http://schemas.microsoft.com/office/drawing/2014/main" id="{99929D83-4CEB-43B6-B154-50AAA8A0E2D7}"/>
              </a:ext>
            </a:extLst>
          </p:cNvPr>
          <p:cNvSpPr>
            <a:spLocks noGrp="1"/>
          </p:cNvSpPr>
          <p:nvPr>
            <p:ph type="ftr" sz="quarter" idx="11"/>
          </p:nvPr>
        </p:nvSpPr>
        <p:spPr>
          <a:xfrm>
            <a:off x="457199" y="336111"/>
            <a:ext cx="4882551" cy="365125"/>
          </a:xfrm>
        </p:spPr>
        <p:txBody>
          <a:bodyPr/>
          <a:lstStyle/>
          <a:p>
            <a:r>
              <a:rPr lang="en-US" dirty="0"/>
              <a:t>INTEGRATED CHRONIC DISEASE MANAGEMENT FOR SMALL BUSINESSES</a:t>
            </a:r>
          </a:p>
          <a:p>
            <a:pPr defTabSz="457200" fontAlgn="auto">
              <a:spcBef>
                <a:spcPts val="300"/>
              </a:spcBef>
              <a:spcAft>
                <a:spcPts val="900"/>
              </a:spcAft>
              <a:buClr>
                <a:schemeClr val="tx1">
                  <a:lumMod val="25000"/>
                  <a:lumOff val="75000"/>
                </a:schemeClr>
              </a:buClr>
              <a:buFont typeface="Wingdings" charset="2"/>
              <a:buNone/>
            </a:pPr>
            <a:endParaRPr lang="en-US" dirty="0"/>
          </a:p>
        </p:txBody>
      </p:sp>
    </p:spTree>
    <p:extLst>
      <p:ext uri="{BB962C8B-B14F-4D97-AF65-F5344CB8AC3E}">
        <p14:creationId xmlns:p14="http://schemas.microsoft.com/office/powerpoint/2010/main" val="401298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EDE41-C230-4873-ACA6-DB9429582716}"/>
              </a:ext>
            </a:extLst>
          </p:cNvPr>
          <p:cNvSpPr>
            <a:spLocks noGrp="1"/>
          </p:cNvSpPr>
          <p:nvPr>
            <p:ph type="title"/>
          </p:nvPr>
        </p:nvSpPr>
        <p:spPr>
          <a:xfrm>
            <a:off x="457200" y="782630"/>
            <a:ext cx="8534400" cy="578085"/>
          </a:xfrm>
        </p:spPr>
        <p:txBody>
          <a:bodyPr/>
          <a:lstStyle/>
          <a:p>
            <a:r>
              <a:rPr lang="en-US" dirty="0"/>
              <a:t>Will’s story: Overcoming diabetes and depression</a:t>
            </a:r>
          </a:p>
        </p:txBody>
      </p:sp>
      <p:pic>
        <p:nvPicPr>
          <p:cNvPr id="20" name="Picture 19" descr="A series of diagrams representing the timeline of Will's story.">
            <a:extLst>
              <a:ext uri="{FF2B5EF4-FFF2-40B4-BE49-F238E27FC236}">
                <a16:creationId xmlns:a16="http://schemas.microsoft.com/office/drawing/2014/main" id="{F0CDD59A-C605-4828-8330-F06C224F621A}"/>
              </a:ext>
            </a:extLst>
          </p:cNvPr>
          <p:cNvPicPr>
            <a:picLocks noChangeAspect="1"/>
          </p:cNvPicPr>
          <p:nvPr/>
        </p:nvPicPr>
        <p:blipFill>
          <a:blip r:embed="rId3"/>
          <a:stretch>
            <a:fillRect/>
          </a:stretch>
        </p:blipFill>
        <p:spPr>
          <a:xfrm>
            <a:off x="853113" y="2005102"/>
            <a:ext cx="7125277" cy="2216355"/>
          </a:xfrm>
          <a:prstGeom prst="rect">
            <a:avLst/>
          </a:prstGeom>
        </p:spPr>
      </p:pic>
      <p:sp>
        <p:nvSpPr>
          <p:cNvPr id="6" name="TextBox 5">
            <a:extLst>
              <a:ext uri="{FF2B5EF4-FFF2-40B4-BE49-F238E27FC236}">
                <a16:creationId xmlns:a16="http://schemas.microsoft.com/office/drawing/2014/main" id="{263737B0-C732-44C0-BA3B-E789389DDEFE}"/>
              </a:ext>
            </a:extLst>
          </p:cNvPr>
          <p:cNvSpPr txBox="1"/>
          <p:nvPr/>
        </p:nvSpPr>
        <p:spPr bwMode="auto">
          <a:xfrm>
            <a:off x="668338" y="4282080"/>
            <a:ext cx="1145016" cy="523220"/>
          </a:xfrm>
          <a:prstGeom prst="rect">
            <a:avLst/>
          </a:prstGeom>
          <a:noFill/>
        </p:spPr>
        <p:txBody>
          <a:bodyPr wrap="square">
            <a:spAutoFit/>
          </a:bodyPr>
          <a:lstStyle/>
          <a:p>
            <a:pPr defTabSz="457200" fontAlgn="auto">
              <a:spcBef>
                <a:spcPts val="0"/>
              </a:spcBef>
              <a:spcAft>
                <a:spcPts val="0"/>
              </a:spcAft>
              <a:defRPr/>
            </a:pPr>
            <a:r>
              <a:rPr lang="en-US" sz="1400" b="1" dirty="0">
                <a:solidFill>
                  <a:schemeClr val="tx2"/>
                </a:solidFill>
                <a:latin typeface="+mj-lt"/>
                <a:ea typeface="MS PGothic" panose="020B0600070205080204" pitchFamily="34" charset="-128"/>
              </a:rPr>
              <a:t>Feeling exhausted</a:t>
            </a:r>
          </a:p>
        </p:txBody>
      </p:sp>
      <p:sp>
        <p:nvSpPr>
          <p:cNvPr id="7" name="TextBox 6">
            <a:extLst>
              <a:ext uri="{FF2B5EF4-FFF2-40B4-BE49-F238E27FC236}">
                <a16:creationId xmlns:a16="http://schemas.microsoft.com/office/drawing/2014/main" id="{5FA68EE4-1279-4875-AA46-9C56FCFD9102}"/>
              </a:ext>
            </a:extLst>
          </p:cNvPr>
          <p:cNvSpPr txBox="1"/>
          <p:nvPr/>
        </p:nvSpPr>
        <p:spPr bwMode="auto">
          <a:xfrm>
            <a:off x="1473200" y="1387475"/>
            <a:ext cx="2265363" cy="523875"/>
          </a:xfrm>
          <a:prstGeom prst="rect">
            <a:avLst/>
          </a:prstGeom>
          <a:noFill/>
        </p:spPr>
        <p:txBody>
          <a:bodyPr>
            <a:spAutoFit/>
          </a:bodyPr>
          <a:lstStyle/>
          <a:p>
            <a:pPr defTabSz="457200" fontAlgn="auto">
              <a:spcBef>
                <a:spcPts val="0"/>
              </a:spcBef>
              <a:spcAft>
                <a:spcPts val="0"/>
              </a:spcAft>
              <a:defRPr/>
            </a:pPr>
            <a:r>
              <a:rPr lang="en-US" sz="1400" b="1" dirty="0">
                <a:solidFill>
                  <a:schemeClr val="tx2"/>
                </a:solidFill>
                <a:latin typeface="+mj-lt"/>
                <a:ea typeface="MS PGothic" panose="020B0600070205080204" pitchFamily="34" charset="-128"/>
              </a:rPr>
              <a:t>Diagnosis:</a:t>
            </a:r>
          </a:p>
          <a:p>
            <a:pPr defTabSz="457200" fontAlgn="auto">
              <a:spcBef>
                <a:spcPts val="0"/>
              </a:spcBef>
              <a:spcAft>
                <a:spcPts val="0"/>
              </a:spcAft>
              <a:defRPr/>
            </a:pPr>
            <a:r>
              <a:rPr lang="en-US" sz="1400" dirty="0">
                <a:solidFill>
                  <a:schemeClr val="tx1">
                    <a:lumMod val="75000"/>
                    <a:lumOff val="25000"/>
                  </a:schemeClr>
                </a:solidFill>
                <a:latin typeface="+mj-lt"/>
                <a:ea typeface="MS PGothic" panose="020B0600070205080204" pitchFamily="34" charset="-128"/>
              </a:rPr>
              <a:t>Diabetes and depression</a:t>
            </a:r>
          </a:p>
        </p:txBody>
      </p:sp>
      <p:sp>
        <p:nvSpPr>
          <p:cNvPr id="8" name="TextBox 7">
            <a:extLst>
              <a:ext uri="{FF2B5EF4-FFF2-40B4-BE49-F238E27FC236}">
                <a16:creationId xmlns:a16="http://schemas.microsoft.com/office/drawing/2014/main" id="{BBFBE9B3-F7CB-4EC8-9DF9-CA71DB12A86E}"/>
              </a:ext>
            </a:extLst>
          </p:cNvPr>
          <p:cNvSpPr txBox="1"/>
          <p:nvPr/>
        </p:nvSpPr>
        <p:spPr bwMode="auto">
          <a:xfrm>
            <a:off x="3141663" y="3994150"/>
            <a:ext cx="2687637" cy="307975"/>
          </a:xfrm>
          <a:prstGeom prst="rect">
            <a:avLst/>
          </a:prstGeom>
          <a:noFill/>
        </p:spPr>
        <p:txBody>
          <a:bodyPr>
            <a:spAutoFit/>
          </a:bodyPr>
          <a:lstStyle/>
          <a:p>
            <a:pPr defTabSz="457200" fontAlgn="auto">
              <a:spcBef>
                <a:spcPts val="0"/>
              </a:spcBef>
              <a:spcAft>
                <a:spcPts val="600"/>
              </a:spcAft>
              <a:defRPr/>
            </a:pPr>
            <a:r>
              <a:rPr lang="en-US" sz="1400" b="1" dirty="0">
                <a:solidFill>
                  <a:schemeClr val="tx2"/>
                </a:solidFill>
                <a:latin typeface="+mj-lt"/>
                <a:ea typeface="MS PGothic" panose="020B0600070205080204" pitchFamily="34" charset="-128"/>
              </a:rPr>
              <a:t>Custom care plan</a:t>
            </a:r>
          </a:p>
        </p:txBody>
      </p:sp>
      <p:sp>
        <p:nvSpPr>
          <p:cNvPr id="9" name="Rectangle 8">
            <a:extLst>
              <a:ext uri="{FF2B5EF4-FFF2-40B4-BE49-F238E27FC236}">
                <a16:creationId xmlns:a16="http://schemas.microsoft.com/office/drawing/2014/main" id="{F8414AE7-272C-4ECE-BB81-D2FF1DCCB124}"/>
              </a:ext>
            </a:extLst>
          </p:cNvPr>
          <p:cNvSpPr/>
          <p:nvPr/>
        </p:nvSpPr>
        <p:spPr bwMode="auto">
          <a:xfrm>
            <a:off x="3141664" y="4237038"/>
            <a:ext cx="2155816" cy="856645"/>
          </a:xfrm>
          <a:prstGeom prst="rect">
            <a:avLst/>
          </a:prstGeom>
        </p:spPr>
        <p:txBody>
          <a:bodyPr wrap="square">
            <a:spAutoFit/>
          </a:bodyPr>
          <a:lstStyle/>
          <a:p>
            <a:pPr marL="173736" indent="-173736" defTabSz="457200" fontAlgn="auto">
              <a:spcBef>
                <a:spcPts val="0"/>
              </a:spcBef>
              <a:spcAft>
                <a:spcPts val="100"/>
              </a:spcAft>
              <a:buFont typeface="Wingdings" panose="05000000000000000000" pitchFamily="2" charset="2"/>
              <a:buChar char="§"/>
              <a:defRPr/>
            </a:pPr>
            <a:r>
              <a:rPr lang="en-US" sz="1200" dirty="0">
                <a:solidFill>
                  <a:schemeClr val="tx1">
                    <a:lumMod val="75000"/>
                    <a:lumOff val="25000"/>
                  </a:schemeClr>
                </a:solidFill>
                <a:latin typeface="+mj-lt"/>
                <a:ea typeface="MS PGothic" panose="020B0600070205080204" pitchFamily="34" charset="-128"/>
              </a:rPr>
              <a:t>Talk therapy</a:t>
            </a:r>
          </a:p>
          <a:p>
            <a:pPr marL="173736" indent="-173736" defTabSz="457200" fontAlgn="auto">
              <a:spcBef>
                <a:spcPts val="0"/>
              </a:spcBef>
              <a:spcAft>
                <a:spcPts val="100"/>
              </a:spcAft>
              <a:buFont typeface="Wingdings" panose="05000000000000000000" pitchFamily="2" charset="2"/>
              <a:buChar char="§"/>
              <a:defRPr/>
            </a:pPr>
            <a:r>
              <a:rPr lang="en-US" sz="1200" dirty="0">
                <a:solidFill>
                  <a:schemeClr val="tx1">
                    <a:lumMod val="75000"/>
                    <a:lumOff val="25000"/>
                  </a:schemeClr>
                </a:solidFill>
                <a:latin typeface="+mj-lt"/>
                <a:ea typeface="MS PGothic" panose="020B0600070205080204" pitchFamily="34" charset="-128"/>
              </a:rPr>
              <a:t>Diet and exercise</a:t>
            </a:r>
          </a:p>
          <a:p>
            <a:pPr marL="173736" indent="-173736" defTabSz="457200" fontAlgn="auto">
              <a:spcBef>
                <a:spcPts val="0"/>
              </a:spcBef>
              <a:spcAft>
                <a:spcPts val="100"/>
              </a:spcAft>
              <a:buFont typeface="Wingdings" panose="05000000000000000000" pitchFamily="2" charset="2"/>
              <a:buChar char="§"/>
              <a:defRPr/>
            </a:pPr>
            <a:r>
              <a:rPr lang="en-US" sz="1200" dirty="0">
                <a:solidFill>
                  <a:schemeClr val="tx1">
                    <a:lumMod val="75000"/>
                    <a:lumOff val="25000"/>
                  </a:schemeClr>
                </a:solidFill>
                <a:latin typeface="+mj-lt"/>
                <a:ea typeface="MS PGothic" panose="020B0600070205080204" pitchFamily="34" charset="-128"/>
              </a:rPr>
              <a:t>Coordinated care with regular check-ins</a:t>
            </a:r>
          </a:p>
        </p:txBody>
      </p:sp>
      <p:sp>
        <p:nvSpPr>
          <p:cNvPr id="10" name="TextBox 9">
            <a:extLst>
              <a:ext uri="{FF2B5EF4-FFF2-40B4-BE49-F238E27FC236}">
                <a16:creationId xmlns:a16="http://schemas.microsoft.com/office/drawing/2014/main" id="{474A60F5-8CFA-478B-B82D-EB2EDC67F53F}"/>
              </a:ext>
            </a:extLst>
          </p:cNvPr>
          <p:cNvSpPr txBox="1"/>
          <p:nvPr/>
        </p:nvSpPr>
        <p:spPr bwMode="auto">
          <a:xfrm>
            <a:off x="4425950" y="1704975"/>
            <a:ext cx="2117725" cy="307975"/>
          </a:xfrm>
          <a:prstGeom prst="rect">
            <a:avLst/>
          </a:prstGeom>
          <a:noFill/>
        </p:spPr>
        <p:txBody>
          <a:bodyPr>
            <a:spAutoFit/>
          </a:bodyPr>
          <a:lstStyle/>
          <a:p>
            <a:pPr defTabSz="457200" fontAlgn="auto">
              <a:spcBef>
                <a:spcPts val="0"/>
              </a:spcBef>
              <a:spcAft>
                <a:spcPts val="600"/>
              </a:spcAft>
              <a:defRPr/>
            </a:pPr>
            <a:r>
              <a:rPr lang="en-US" sz="1400" b="1" dirty="0">
                <a:solidFill>
                  <a:schemeClr val="tx2"/>
                </a:solidFill>
                <a:latin typeface="+mj-lt"/>
                <a:ea typeface="MS PGothic" panose="020B0600070205080204" pitchFamily="34" charset="-128"/>
              </a:rPr>
              <a:t>Diabetes appointment</a:t>
            </a:r>
          </a:p>
        </p:txBody>
      </p:sp>
      <p:sp>
        <p:nvSpPr>
          <p:cNvPr id="11" name="Rectangle 10">
            <a:extLst>
              <a:ext uri="{FF2B5EF4-FFF2-40B4-BE49-F238E27FC236}">
                <a16:creationId xmlns:a16="http://schemas.microsoft.com/office/drawing/2014/main" id="{DDC93582-F81D-47B1-9D36-5A239A89A271}"/>
              </a:ext>
            </a:extLst>
          </p:cNvPr>
          <p:cNvSpPr/>
          <p:nvPr/>
        </p:nvSpPr>
        <p:spPr bwMode="auto">
          <a:xfrm>
            <a:off x="4425950" y="1947863"/>
            <a:ext cx="2538413" cy="461665"/>
          </a:xfrm>
          <a:prstGeom prst="rect">
            <a:avLst/>
          </a:prstGeom>
        </p:spPr>
        <p:txBody>
          <a:bodyPr>
            <a:spAutoFit/>
          </a:bodyPr>
          <a:lstStyle/>
          <a:p>
            <a:pPr defTabSz="457200" fontAlgn="auto">
              <a:spcBef>
                <a:spcPts val="0"/>
              </a:spcBef>
              <a:spcAft>
                <a:spcPts val="600"/>
              </a:spcAft>
              <a:defRPr/>
            </a:pPr>
            <a:r>
              <a:rPr lang="en-US" sz="1200" dirty="0">
                <a:solidFill>
                  <a:schemeClr val="tx1">
                    <a:lumMod val="75000"/>
                    <a:lumOff val="25000"/>
                  </a:schemeClr>
                </a:solidFill>
                <a:latin typeface="+mj-lt"/>
                <a:ea typeface="MS PGothic" panose="020B0600070205080204" pitchFamily="34" charset="-128"/>
              </a:rPr>
              <a:t>Nurse reminds Will of his upcoming therapy session</a:t>
            </a:r>
          </a:p>
        </p:txBody>
      </p:sp>
      <p:sp>
        <p:nvSpPr>
          <p:cNvPr id="12" name="TextBox 11">
            <a:extLst>
              <a:ext uri="{FF2B5EF4-FFF2-40B4-BE49-F238E27FC236}">
                <a16:creationId xmlns:a16="http://schemas.microsoft.com/office/drawing/2014/main" id="{2C14AFD0-F63F-49C5-9053-97E9048EAE3A}"/>
              </a:ext>
            </a:extLst>
          </p:cNvPr>
          <p:cNvSpPr txBox="1"/>
          <p:nvPr/>
        </p:nvSpPr>
        <p:spPr bwMode="auto">
          <a:xfrm>
            <a:off x="6081713" y="3924300"/>
            <a:ext cx="2159000" cy="307975"/>
          </a:xfrm>
          <a:prstGeom prst="rect">
            <a:avLst/>
          </a:prstGeom>
          <a:noFill/>
        </p:spPr>
        <p:txBody>
          <a:bodyPr>
            <a:spAutoFit/>
          </a:bodyPr>
          <a:lstStyle/>
          <a:p>
            <a:pPr defTabSz="457200" fontAlgn="auto">
              <a:spcBef>
                <a:spcPts val="0"/>
              </a:spcBef>
              <a:spcAft>
                <a:spcPts val="600"/>
              </a:spcAft>
              <a:defRPr/>
            </a:pPr>
            <a:r>
              <a:rPr lang="en-US" sz="1400" b="1" dirty="0">
                <a:solidFill>
                  <a:schemeClr val="tx2"/>
                </a:solidFill>
                <a:latin typeface="+mj-lt"/>
                <a:ea typeface="MS PGothic" panose="020B0600070205080204" pitchFamily="34" charset="-128"/>
              </a:rPr>
              <a:t>Therapy appointment</a:t>
            </a:r>
          </a:p>
        </p:txBody>
      </p:sp>
      <p:sp>
        <p:nvSpPr>
          <p:cNvPr id="13" name="TextBox 12">
            <a:extLst>
              <a:ext uri="{FF2B5EF4-FFF2-40B4-BE49-F238E27FC236}">
                <a16:creationId xmlns:a16="http://schemas.microsoft.com/office/drawing/2014/main" id="{A4A90B08-BD6E-4BBD-BFDC-EE9B3E3E94E2}"/>
              </a:ext>
            </a:extLst>
          </p:cNvPr>
          <p:cNvSpPr txBox="1"/>
          <p:nvPr/>
        </p:nvSpPr>
        <p:spPr bwMode="auto">
          <a:xfrm>
            <a:off x="6081713" y="4235450"/>
            <a:ext cx="2543175" cy="1041311"/>
          </a:xfrm>
          <a:prstGeom prst="rect">
            <a:avLst/>
          </a:prstGeom>
          <a:noFill/>
        </p:spPr>
        <p:txBody>
          <a:bodyPr>
            <a:spAutoFit/>
          </a:bodyPr>
          <a:lstStyle/>
          <a:p>
            <a:pPr marL="173736" indent="-173736" defTabSz="457200" fontAlgn="auto">
              <a:spcBef>
                <a:spcPts val="0"/>
              </a:spcBef>
              <a:spcAft>
                <a:spcPts val="100"/>
              </a:spcAft>
              <a:buFont typeface="Wingdings" panose="05000000000000000000" pitchFamily="2" charset="2"/>
              <a:buChar char="§"/>
              <a:defRPr/>
            </a:pPr>
            <a:r>
              <a:rPr lang="en-US" sz="1200" dirty="0">
                <a:solidFill>
                  <a:schemeClr val="tx1">
                    <a:lumMod val="75000"/>
                    <a:lumOff val="25000"/>
                  </a:schemeClr>
                </a:solidFill>
                <a:latin typeface="+mj-lt"/>
                <a:ea typeface="MS PGothic" panose="020B0600070205080204" pitchFamily="34" charset="-128"/>
              </a:rPr>
              <a:t>Will mentions side effects</a:t>
            </a:r>
          </a:p>
          <a:p>
            <a:pPr marL="173736" indent="-173736" defTabSz="457200" fontAlgn="auto">
              <a:spcBef>
                <a:spcPts val="0"/>
              </a:spcBef>
              <a:spcAft>
                <a:spcPts val="100"/>
              </a:spcAft>
              <a:buFont typeface="Wingdings" panose="05000000000000000000" pitchFamily="2" charset="2"/>
              <a:buChar char="§"/>
              <a:defRPr/>
            </a:pPr>
            <a:r>
              <a:rPr lang="en-US" sz="1200" dirty="0">
                <a:solidFill>
                  <a:schemeClr val="tx1">
                    <a:lumMod val="75000"/>
                    <a:lumOff val="25000"/>
                  </a:schemeClr>
                </a:solidFill>
                <a:latin typeface="+mj-lt"/>
                <a:ea typeface="MS PGothic" panose="020B0600070205080204" pitchFamily="34" charset="-128"/>
              </a:rPr>
              <a:t>Therapist notes it in electronic health record</a:t>
            </a:r>
          </a:p>
          <a:p>
            <a:pPr marL="173736" indent="-173736" defTabSz="457200" fontAlgn="auto">
              <a:spcBef>
                <a:spcPts val="0"/>
              </a:spcBef>
              <a:spcAft>
                <a:spcPts val="100"/>
              </a:spcAft>
              <a:buFont typeface="Wingdings" panose="05000000000000000000" pitchFamily="2" charset="2"/>
              <a:buChar char="§"/>
              <a:defRPr/>
            </a:pPr>
            <a:r>
              <a:rPr lang="en-US" sz="1200" dirty="0">
                <a:solidFill>
                  <a:schemeClr val="tx1">
                    <a:lumMod val="75000"/>
                    <a:lumOff val="25000"/>
                  </a:schemeClr>
                </a:solidFill>
                <a:latin typeface="+mj-lt"/>
                <a:ea typeface="MS PGothic" panose="020B0600070205080204" pitchFamily="34" charset="-128"/>
              </a:rPr>
              <a:t>At follow-up, doctor adjusts prescription</a:t>
            </a:r>
          </a:p>
        </p:txBody>
      </p:sp>
      <p:sp>
        <p:nvSpPr>
          <p:cNvPr id="111" name="Rectangle 110" descr="Will's outcome:">
            <a:extLst>
              <a:ext uri="{FF2B5EF4-FFF2-40B4-BE49-F238E27FC236}">
                <a16:creationId xmlns:a16="http://schemas.microsoft.com/office/drawing/2014/main" id="{98ACF886-9382-4A51-B19B-2ABA396C226C}"/>
              </a:ext>
              <a:ext uri="{C183D7F6-B498-43B3-948B-1728B52AA6E4}">
                <adec:decorative xmlns:adec="http://schemas.microsoft.com/office/drawing/2017/decorative" val="0"/>
              </a:ext>
            </a:extLst>
          </p:cNvPr>
          <p:cNvSpPr/>
          <p:nvPr/>
        </p:nvSpPr>
        <p:spPr>
          <a:xfrm>
            <a:off x="0" y="5434013"/>
            <a:ext cx="9144000" cy="806904"/>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solidFill>
            </a:endParaRPr>
          </a:p>
        </p:txBody>
      </p:sp>
      <p:sp>
        <p:nvSpPr>
          <p:cNvPr id="82" name="TextBox 81">
            <a:extLst>
              <a:ext uri="{FF2B5EF4-FFF2-40B4-BE49-F238E27FC236}">
                <a16:creationId xmlns:a16="http://schemas.microsoft.com/office/drawing/2014/main" id="{66996758-D8D8-4FEC-93F1-741CFB5C00FB}"/>
              </a:ext>
            </a:extLst>
          </p:cNvPr>
          <p:cNvSpPr txBox="1"/>
          <p:nvPr/>
        </p:nvSpPr>
        <p:spPr>
          <a:xfrm>
            <a:off x="668338" y="5521325"/>
            <a:ext cx="7853362" cy="615950"/>
          </a:xfrm>
          <a:prstGeom prst="rect">
            <a:avLst/>
          </a:prstGeom>
          <a:noFill/>
          <a:ln w="38100">
            <a:noFill/>
          </a:ln>
        </p:spPr>
        <p:txBody>
          <a:bodyPr lIns="182880" tIns="91440" rIns="182880" bIns="91440">
            <a:spAutoFit/>
          </a:bodyPr>
          <a:lstStyle/>
          <a:p>
            <a:pPr eaLnBrk="0" hangingPunct="0">
              <a:defRPr/>
            </a:pPr>
            <a:r>
              <a:rPr lang="en-US" sz="1400" dirty="0">
                <a:solidFill>
                  <a:schemeClr val="tx2"/>
                </a:solidFill>
                <a:latin typeface="+mj-lt"/>
                <a:ea typeface="MS PGothic" panose="020B0600070205080204" pitchFamily="34" charset="-128"/>
              </a:rPr>
              <a:t>Will’s depression is in remission, and his diabetes is under control. He’s been complying with his treatment plan, exercising more, and visiting his psychotherapist as needed. </a:t>
            </a:r>
          </a:p>
        </p:txBody>
      </p:sp>
      <p:sp>
        <p:nvSpPr>
          <p:cNvPr id="83" name="Footer Placeholder 3">
            <a:extLst>
              <a:ext uri="{FF2B5EF4-FFF2-40B4-BE49-F238E27FC236}">
                <a16:creationId xmlns:a16="http://schemas.microsoft.com/office/drawing/2014/main" id="{F2F0FB10-2D05-494E-B713-4E94E3D44BFF}"/>
              </a:ext>
            </a:extLst>
          </p:cNvPr>
          <p:cNvSpPr>
            <a:spLocks noGrp="1"/>
          </p:cNvSpPr>
          <p:nvPr>
            <p:ph type="ftr" sz="quarter" idx="11"/>
          </p:nvPr>
        </p:nvSpPr>
        <p:spPr>
          <a:xfrm>
            <a:off x="457199" y="336111"/>
            <a:ext cx="4882551" cy="365125"/>
          </a:xfrm>
        </p:spPr>
        <p:txBody>
          <a:bodyPr/>
          <a:lstStyle/>
          <a:p>
            <a:r>
              <a:rPr lang="en-US" dirty="0"/>
              <a:t>INTEGRATED CHRONIC DISEASE MANAGEMENT FOR SMALL BUSINESSES</a:t>
            </a:r>
          </a:p>
          <a:p>
            <a:pPr defTabSz="457200" fontAlgn="auto">
              <a:spcBef>
                <a:spcPts val="300"/>
              </a:spcBef>
              <a:spcAft>
                <a:spcPts val="900"/>
              </a:spcAft>
              <a:buClr>
                <a:schemeClr val="tx1">
                  <a:lumMod val="25000"/>
                  <a:lumOff val="75000"/>
                </a:schemeClr>
              </a:buClr>
              <a:buFont typeface="Wingdings" charset="2"/>
              <a:buNone/>
            </a:pPr>
            <a:endParaRPr lang="en-US" dirty="0"/>
          </a:p>
        </p:txBody>
      </p:sp>
    </p:spTree>
    <p:extLst>
      <p:ext uri="{BB962C8B-B14F-4D97-AF65-F5344CB8AC3E}">
        <p14:creationId xmlns:p14="http://schemas.microsoft.com/office/powerpoint/2010/main" val="2621979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AD9D6-B5F5-4BC4-9F07-1DC4F8633C47}"/>
              </a:ext>
            </a:extLst>
          </p:cNvPr>
          <p:cNvSpPr>
            <a:spLocks noGrp="1"/>
          </p:cNvSpPr>
          <p:nvPr>
            <p:ph type="title"/>
          </p:nvPr>
        </p:nvSpPr>
        <p:spPr/>
        <p:txBody>
          <a:bodyPr>
            <a:normAutofit fontScale="90000"/>
          </a:bodyPr>
          <a:lstStyle/>
          <a:p>
            <a:r>
              <a:rPr lang="en-US" dirty="0"/>
              <a:t>Sydney’s story: Getting high blood pressure </a:t>
            </a:r>
            <a:br>
              <a:rPr lang="en-US" dirty="0"/>
            </a:br>
            <a:r>
              <a:rPr lang="en-US" dirty="0"/>
              <a:t>under control</a:t>
            </a:r>
          </a:p>
        </p:txBody>
      </p:sp>
      <p:pic>
        <p:nvPicPr>
          <p:cNvPr id="5" name="Picture 4" descr="A series of diagrams representing the timeline of Sydney's story.">
            <a:extLst>
              <a:ext uri="{FF2B5EF4-FFF2-40B4-BE49-F238E27FC236}">
                <a16:creationId xmlns:a16="http://schemas.microsoft.com/office/drawing/2014/main" id="{8B120777-1256-4446-B1E9-CB7B17656CDA}"/>
              </a:ext>
            </a:extLst>
          </p:cNvPr>
          <p:cNvPicPr>
            <a:picLocks noChangeAspect="1"/>
          </p:cNvPicPr>
          <p:nvPr/>
        </p:nvPicPr>
        <p:blipFill>
          <a:blip r:embed="rId3"/>
          <a:stretch>
            <a:fillRect/>
          </a:stretch>
        </p:blipFill>
        <p:spPr>
          <a:xfrm>
            <a:off x="1350224" y="2241008"/>
            <a:ext cx="6533851" cy="1833500"/>
          </a:xfrm>
          <a:prstGeom prst="rect">
            <a:avLst/>
          </a:prstGeom>
        </p:spPr>
      </p:pic>
      <p:sp>
        <p:nvSpPr>
          <p:cNvPr id="108" name="TextBox 107">
            <a:extLst>
              <a:ext uri="{FF2B5EF4-FFF2-40B4-BE49-F238E27FC236}">
                <a16:creationId xmlns:a16="http://schemas.microsoft.com/office/drawing/2014/main" id="{40A82857-8A27-4C32-9E8C-A4EBD3E2CF3B}"/>
              </a:ext>
            </a:extLst>
          </p:cNvPr>
          <p:cNvSpPr txBox="1"/>
          <p:nvPr/>
        </p:nvSpPr>
        <p:spPr bwMode="auto">
          <a:xfrm>
            <a:off x="1190853" y="4130789"/>
            <a:ext cx="1057275" cy="523220"/>
          </a:xfrm>
          <a:prstGeom prst="rect">
            <a:avLst/>
          </a:prstGeom>
          <a:noFill/>
        </p:spPr>
        <p:txBody>
          <a:bodyPr>
            <a:spAutoFit/>
          </a:bodyPr>
          <a:lstStyle/>
          <a:p>
            <a:pPr defTabSz="457200" eaLnBrk="1" fontAlgn="auto" hangingPunct="1">
              <a:spcBef>
                <a:spcPts val="0"/>
              </a:spcBef>
              <a:spcAft>
                <a:spcPts val="0"/>
              </a:spcAft>
              <a:defRPr/>
            </a:pPr>
            <a:r>
              <a:rPr lang="en-US" sz="1400" b="1" dirty="0">
                <a:solidFill>
                  <a:schemeClr val="tx2"/>
                </a:solidFill>
                <a:latin typeface="Arial"/>
                <a:ea typeface="+mn-ea"/>
              </a:rPr>
              <a:t>Routine checkup</a:t>
            </a:r>
          </a:p>
        </p:txBody>
      </p:sp>
      <p:sp>
        <p:nvSpPr>
          <p:cNvPr id="8" name="TextBox 7">
            <a:extLst>
              <a:ext uri="{FF2B5EF4-FFF2-40B4-BE49-F238E27FC236}">
                <a16:creationId xmlns:a16="http://schemas.microsoft.com/office/drawing/2014/main" id="{A87245CB-89DD-4267-BA85-EA79CA46A0AE}"/>
              </a:ext>
            </a:extLst>
          </p:cNvPr>
          <p:cNvSpPr txBox="1"/>
          <p:nvPr/>
        </p:nvSpPr>
        <p:spPr bwMode="auto">
          <a:xfrm>
            <a:off x="1284878" y="1840860"/>
            <a:ext cx="3015913" cy="307777"/>
          </a:xfrm>
          <a:prstGeom prst="rect">
            <a:avLst/>
          </a:prstGeom>
          <a:noFill/>
        </p:spPr>
        <p:txBody>
          <a:bodyPr wrap="square">
            <a:spAutoFit/>
          </a:bodyPr>
          <a:lstStyle/>
          <a:p>
            <a:pPr defTabSz="457200" eaLnBrk="1" fontAlgn="auto" hangingPunct="1">
              <a:spcBef>
                <a:spcPts val="0"/>
              </a:spcBef>
              <a:spcAft>
                <a:spcPts val="0"/>
              </a:spcAft>
              <a:defRPr/>
            </a:pPr>
            <a:r>
              <a:rPr lang="en-US" sz="1400" b="1" dirty="0">
                <a:solidFill>
                  <a:schemeClr val="tx2"/>
                </a:solidFill>
                <a:latin typeface="Arial"/>
                <a:ea typeface="+mn-ea"/>
              </a:rPr>
              <a:t>Diagnosis: </a:t>
            </a:r>
            <a:r>
              <a:rPr lang="en-US" sz="1400" dirty="0">
                <a:solidFill>
                  <a:schemeClr val="tx1">
                    <a:lumMod val="75000"/>
                    <a:lumOff val="25000"/>
                  </a:schemeClr>
                </a:solidFill>
                <a:latin typeface="+mj-lt"/>
                <a:ea typeface="MS PGothic" panose="020B0600070205080204" pitchFamily="34" charset="-128"/>
              </a:rPr>
              <a:t>High blood pressure</a:t>
            </a:r>
          </a:p>
        </p:txBody>
      </p:sp>
      <p:sp>
        <p:nvSpPr>
          <p:cNvPr id="9" name="TextBox 8">
            <a:extLst>
              <a:ext uri="{FF2B5EF4-FFF2-40B4-BE49-F238E27FC236}">
                <a16:creationId xmlns:a16="http://schemas.microsoft.com/office/drawing/2014/main" id="{131CF95D-50EE-4D7B-B36F-0BF4738A1BD2}"/>
              </a:ext>
            </a:extLst>
          </p:cNvPr>
          <p:cNvSpPr txBox="1"/>
          <p:nvPr/>
        </p:nvSpPr>
        <p:spPr bwMode="auto">
          <a:xfrm>
            <a:off x="3171889" y="4325290"/>
            <a:ext cx="2687637" cy="307975"/>
          </a:xfrm>
          <a:prstGeom prst="rect">
            <a:avLst/>
          </a:prstGeom>
          <a:noFill/>
        </p:spPr>
        <p:txBody>
          <a:bodyPr>
            <a:spAutoFit/>
          </a:bodyPr>
          <a:lstStyle/>
          <a:p>
            <a:pPr defTabSz="457200" eaLnBrk="1" fontAlgn="auto" hangingPunct="1">
              <a:spcBef>
                <a:spcPts val="0"/>
              </a:spcBef>
              <a:spcAft>
                <a:spcPts val="600"/>
              </a:spcAft>
              <a:defRPr/>
            </a:pPr>
            <a:r>
              <a:rPr lang="en-US" sz="1400" b="1" dirty="0">
                <a:solidFill>
                  <a:schemeClr val="tx2"/>
                </a:solidFill>
                <a:latin typeface="Arial"/>
                <a:ea typeface="+mn-ea"/>
              </a:rPr>
              <a:t>Custom care plan</a:t>
            </a:r>
          </a:p>
        </p:txBody>
      </p:sp>
      <p:sp>
        <p:nvSpPr>
          <p:cNvPr id="10" name="Rectangle 9">
            <a:extLst>
              <a:ext uri="{FF2B5EF4-FFF2-40B4-BE49-F238E27FC236}">
                <a16:creationId xmlns:a16="http://schemas.microsoft.com/office/drawing/2014/main" id="{631FAE21-239A-4639-BCE5-76B0F1A09B91}"/>
              </a:ext>
            </a:extLst>
          </p:cNvPr>
          <p:cNvSpPr/>
          <p:nvPr/>
        </p:nvSpPr>
        <p:spPr bwMode="auto">
          <a:xfrm>
            <a:off x="3178239" y="4563415"/>
            <a:ext cx="2455862" cy="830997"/>
          </a:xfrm>
          <a:prstGeom prst="rect">
            <a:avLst/>
          </a:prstGeom>
        </p:spPr>
        <p:txBody>
          <a:bodyPr>
            <a:spAutoFit/>
          </a:bodyPr>
          <a:lstStyle/>
          <a:p>
            <a:pPr marL="173736" indent="-173736" defTabSz="457200" eaLnBrk="1" fontAlgn="auto" hangingPunct="1">
              <a:spcBef>
                <a:spcPts val="0"/>
              </a:spcBef>
              <a:spcAft>
                <a:spcPts val="0"/>
              </a:spcAft>
              <a:buFont typeface="Wingdings" panose="05000000000000000000" pitchFamily="2" charset="2"/>
              <a:buChar char="§"/>
              <a:defRPr/>
            </a:pPr>
            <a:r>
              <a:rPr lang="en-US" sz="1200" dirty="0">
                <a:solidFill>
                  <a:schemeClr val="tx1">
                    <a:lumMod val="75000"/>
                    <a:lumOff val="25000"/>
                  </a:schemeClr>
                </a:solidFill>
                <a:latin typeface="+mj-lt"/>
                <a:ea typeface="MS PGothic" panose="020B0600070205080204" pitchFamily="34" charset="-128"/>
              </a:rPr>
              <a:t>Regular screenings</a:t>
            </a:r>
          </a:p>
          <a:p>
            <a:pPr marL="173736" indent="-173736" defTabSz="457200" eaLnBrk="1" fontAlgn="auto" hangingPunct="1">
              <a:spcBef>
                <a:spcPts val="0"/>
              </a:spcBef>
              <a:spcAft>
                <a:spcPts val="0"/>
              </a:spcAft>
              <a:buFont typeface="Wingdings" panose="05000000000000000000" pitchFamily="2" charset="2"/>
              <a:buChar char="§"/>
              <a:defRPr/>
            </a:pPr>
            <a:r>
              <a:rPr lang="en-US" sz="1200" dirty="0">
                <a:solidFill>
                  <a:schemeClr val="tx1">
                    <a:lumMod val="75000"/>
                    <a:lumOff val="25000"/>
                  </a:schemeClr>
                </a:solidFill>
                <a:latin typeface="+mj-lt"/>
                <a:ea typeface="MS PGothic" panose="020B0600070205080204" pitchFamily="34" charset="-128"/>
              </a:rPr>
              <a:t>Prescriptions</a:t>
            </a:r>
          </a:p>
          <a:p>
            <a:pPr marL="173736" indent="-173736" defTabSz="457200" eaLnBrk="1" fontAlgn="auto" hangingPunct="1">
              <a:spcBef>
                <a:spcPts val="0"/>
              </a:spcBef>
              <a:spcAft>
                <a:spcPts val="0"/>
              </a:spcAft>
              <a:buFont typeface="Wingdings" panose="05000000000000000000" pitchFamily="2" charset="2"/>
              <a:buChar char="§"/>
              <a:defRPr/>
            </a:pPr>
            <a:r>
              <a:rPr lang="en-US" sz="1200" dirty="0">
                <a:solidFill>
                  <a:schemeClr val="tx1">
                    <a:lumMod val="75000"/>
                    <a:lumOff val="25000"/>
                  </a:schemeClr>
                </a:solidFill>
                <a:latin typeface="+mj-lt"/>
                <a:ea typeface="MS PGothic" panose="020B0600070205080204" pitchFamily="34" charset="-128"/>
              </a:rPr>
              <a:t>Healthy eating classes</a:t>
            </a:r>
          </a:p>
          <a:p>
            <a:pPr marL="173736" indent="-173736" defTabSz="457200" eaLnBrk="1" fontAlgn="auto" hangingPunct="1">
              <a:spcBef>
                <a:spcPts val="0"/>
              </a:spcBef>
              <a:spcAft>
                <a:spcPts val="0"/>
              </a:spcAft>
              <a:buFont typeface="Wingdings" panose="05000000000000000000" pitchFamily="2" charset="2"/>
              <a:buChar char="§"/>
              <a:defRPr/>
            </a:pPr>
            <a:r>
              <a:rPr lang="en-US" sz="1200" dirty="0">
                <a:solidFill>
                  <a:schemeClr val="tx1">
                    <a:lumMod val="75000"/>
                    <a:lumOff val="25000"/>
                  </a:schemeClr>
                </a:solidFill>
                <a:latin typeface="+mj-lt"/>
                <a:ea typeface="MS PGothic" panose="020B0600070205080204" pitchFamily="34" charset="-128"/>
              </a:rPr>
              <a:t>kp.org registration</a:t>
            </a:r>
          </a:p>
        </p:txBody>
      </p:sp>
      <p:sp>
        <p:nvSpPr>
          <p:cNvPr id="11" name="TextBox 10">
            <a:extLst>
              <a:ext uri="{FF2B5EF4-FFF2-40B4-BE49-F238E27FC236}">
                <a16:creationId xmlns:a16="http://schemas.microsoft.com/office/drawing/2014/main" id="{C5FC70B7-A8E0-4D00-80A5-F9E2CA17AED3}"/>
              </a:ext>
            </a:extLst>
          </p:cNvPr>
          <p:cNvSpPr txBox="1"/>
          <p:nvPr/>
        </p:nvSpPr>
        <p:spPr bwMode="auto">
          <a:xfrm>
            <a:off x="4686300" y="1529843"/>
            <a:ext cx="2338388" cy="523220"/>
          </a:xfrm>
          <a:prstGeom prst="rect">
            <a:avLst/>
          </a:prstGeom>
          <a:noFill/>
        </p:spPr>
        <p:txBody>
          <a:bodyPr>
            <a:spAutoFit/>
          </a:bodyPr>
          <a:lstStyle/>
          <a:p>
            <a:pPr defTabSz="457200" eaLnBrk="1" fontAlgn="auto" hangingPunct="1">
              <a:spcBef>
                <a:spcPts val="0"/>
              </a:spcBef>
              <a:spcAft>
                <a:spcPts val="600"/>
              </a:spcAft>
              <a:defRPr/>
            </a:pPr>
            <a:r>
              <a:rPr lang="en-US" sz="1400" b="1" dirty="0">
                <a:solidFill>
                  <a:schemeClr val="tx2"/>
                </a:solidFill>
                <a:latin typeface="Arial"/>
                <a:ea typeface="+mn-ea"/>
              </a:rPr>
              <a:t>Automatic electronic health record reminder</a:t>
            </a:r>
          </a:p>
        </p:txBody>
      </p:sp>
      <p:sp>
        <p:nvSpPr>
          <p:cNvPr id="12" name="Rectangle 11">
            <a:extLst>
              <a:ext uri="{FF2B5EF4-FFF2-40B4-BE49-F238E27FC236}">
                <a16:creationId xmlns:a16="http://schemas.microsoft.com/office/drawing/2014/main" id="{4A09C587-431E-4107-BF39-A80F9D439330}"/>
              </a:ext>
            </a:extLst>
          </p:cNvPr>
          <p:cNvSpPr/>
          <p:nvPr/>
        </p:nvSpPr>
        <p:spPr bwMode="auto">
          <a:xfrm>
            <a:off x="4686300" y="1993252"/>
            <a:ext cx="2460625" cy="461665"/>
          </a:xfrm>
          <a:prstGeom prst="rect">
            <a:avLst/>
          </a:prstGeom>
        </p:spPr>
        <p:txBody>
          <a:bodyPr>
            <a:spAutoFit/>
          </a:bodyPr>
          <a:lstStyle/>
          <a:p>
            <a:pPr defTabSz="457200" eaLnBrk="1" fontAlgn="auto" hangingPunct="1">
              <a:spcBef>
                <a:spcPts val="0"/>
              </a:spcBef>
              <a:spcAft>
                <a:spcPts val="600"/>
              </a:spcAft>
              <a:defRPr/>
            </a:pPr>
            <a:r>
              <a:rPr lang="en-US" sz="1200" dirty="0">
                <a:solidFill>
                  <a:schemeClr val="tx1">
                    <a:lumMod val="75000"/>
                    <a:lumOff val="25000"/>
                  </a:schemeClr>
                </a:solidFill>
                <a:latin typeface="+mj-lt"/>
                <a:ea typeface="MS PGothic" panose="020B0600070205080204" pitchFamily="34" charset="-128"/>
              </a:rPr>
              <a:t>Sydney is due for a blood pressure screening</a:t>
            </a:r>
          </a:p>
        </p:txBody>
      </p:sp>
      <p:sp>
        <p:nvSpPr>
          <p:cNvPr id="19" name="TextBox 18">
            <a:extLst>
              <a:ext uri="{FF2B5EF4-FFF2-40B4-BE49-F238E27FC236}">
                <a16:creationId xmlns:a16="http://schemas.microsoft.com/office/drawing/2014/main" id="{D7FB1839-D30F-4DFA-A752-C260991CD8F4}"/>
              </a:ext>
            </a:extLst>
          </p:cNvPr>
          <p:cNvSpPr txBox="1"/>
          <p:nvPr/>
        </p:nvSpPr>
        <p:spPr bwMode="auto">
          <a:xfrm>
            <a:off x="6099175" y="3843452"/>
            <a:ext cx="2159000" cy="307975"/>
          </a:xfrm>
          <a:prstGeom prst="rect">
            <a:avLst/>
          </a:prstGeom>
          <a:noFill/>
        </p:spPr>
        <p:txBody>
          <a:bodyPr>
            <a:spAutoFit/>
          </a:bodyPr>
          <a:lstStyle/>
          <a:p>
            <a:pPr defTabSz="457200" eaLnBrk="1" fontAlgn="auto" hangingPunct="1">
              <a:spcBef>
                <a:spcPts val="0"/>
              </a:spcBef>
              <a:spcAft>
                <a:spcPts val="600"/>
              </a:spcAft>
              <a:defRPr/>
            </a:pPr>
            <a:r>
              <a:rPr lang="en-US" sz="1400" b="1" dirty="0">
                <a:solidFill>
                  <a:schemeClr val="tx2"/>
                </a:solidFill>
                <a:latin typeface="Arial"/>
                <a:ea typeface="+mn-ea"/>
              </a:rPr>
              <a:t>Follow-up visit</a:t>
            </a:r>
          </a:p>
        </p:txBody>
      </p:sp>
      <p:sp>
        <p:nvSpPr>
          <p:cNvPr id="20" name="TextBox 19">
            <a:extLst>
              <a:ext uri="{FF2B5EF4-FFF2-40B4-BE49-F238E27FC236}">
                <a16:creationId xmlns:a16="http://schemas.microsoft.com/office/drawing/2014/main" id="{21EAC1D7-9E43-4586-860B-D83546D833E4}"/>
              </a:ext>
            </a:extLst>
          </p:cNvPr>
          <p:cNvSpPr txBox="1"/>
          <p:nvPr/>
        </p:nvSpPr>
        <p:spPr bwMode="auto">
          <a:xfrm>
            <a:off x="6099175" y="4130789"/>
            <a:ext cx="2581275" cy="646331"/>
          </a:xfrm>
          <a:prstGeom prst="rect">
            <a:avLst/>
          </a:prstGeom>
          <a:noFill/>
        </p:spPr>
        <p:txBody>
          <a:bodyPr>
            <a:spAutoFit/>
          </a:bodyPr>
          <a:lstStyle/>
          <a:p>
            <a:pPr marL="173736" indent="-173736" defTabSz="457200" eaLnBrk="1" fontAlgn="auto" hangingPunct="1">
              <a:spcBef>
                <a:spcPts val="0"/>
              </a:spcBef>
              <a:spcAft>
                <a:spcPts val="0"/>
              </a:spcAft>
              <a:buFont typeface="Wingdings" panose="05000000000000000000" pitchFamily="2" charset="2"/>
              <a:buChar char="§"/>
              <a:defRPr/>
            </a:pPr>
            <a:r>
              <a:rPr lang="en-US" sz="1200" dirty="0">
                <a:solidFill>
                  <a:schemeClr val="tx1">
                    <a:lumMod val="75000"/>
                    <a:lumOff val="25000"/>
                  </a:schemeClr>
                </a:solidFill>
                <a:latin typeface="+mj-lt"/>
                <a:ea typeface="MS PGothic" panose="020B0600070205080204" pitchFamily="34" charset="-128"/>
              </a:rPr>
              <a:t>Doctor updates prescription</a:t>
            </a:r>
          </a:p>
          <a:p>
            <a:pPr marL="173736" indent="-173736" defTabSz="457200" eaLnBrk="1" fontAlgn="auto" hangingPunct="1">
              <a:spcBef>
                <a:spcPts val="0"/>
              </a:spcBef>
              <a:spcAft>
                <a:spcPts val="0"/>
              </a:spcAft>
              <a:buFont typeface="Wingdings" panose="05000000000000000000" pitchFamily="2" charset="2"/>
              <a:buChar char="§"/>
              <a:defRPr/>
            </a:pPr>
            <a:r>
              <a:rPr lang="en-US" sz="1200" dirty="0">
                <a:solidFill>
                  <a:schemeClr val="tx1">
                    <a:lumMod val="75000"/>
                    <a:lumOff val="25000"/>
                  </a:schemeClr>
                </a:solidFill>
                <a:latin typeface="+mj-lt"/>
                <a:ea typeface="MS PGothic" panose="020B0600070205080204" pitchFamily="34" charset="-128"/>
              </a:rPr>
              <a:t>Sydney fills it at the pharmacy in the same visit</a:t>
            </a:r>
          </a:p>
        </p:txBody>
      </p:sp>
      <p:sp>
        <p:nvSpPr>
          <p:cNvPr id="26" name="TextBox 25">
            <a:extLst>
              <a:ext uri="{FF2B5EF4-FFF2-40B4-BE49-F238E27FC236}">
                <a16:creationId xmlns:a16="http://schemas.microsoft.com/office/drawing/2014/main" id="{07273D72-3106-4E06-9DBA-C9AFE667E497}"/>
              </a:ext>
            </a:extLst>
          </p:cNvPr>
          <p:cNvSpPr txBox="1"/>
          <p:nvPr/>
        </p:nvSpPr>
        <p:spPr bwMode="auto">
          <a:xfrm>
            <a:off x="6099175" y="4851612"/>
            <a:ext cx="2159000" cy="307975"/>
          </a:xfrm>
          <a:prstGeom prst="rect">
            <a:avLst/>
          </a:prstGeom>
          <a:noFill/>
        </p:spPr>
        <p:txBody>
          <a:bodyPr>
            <a:spAutoFit/>
          </a:bodyPr>
          <a:lstStyle/>
          <a:p>
            <a:pPr defTabSz="457200" eaLnBrk="1" fontAlgn="auto" hangingPunct="1">
              <a:spcBef>
                <a:spcPts val="0"/>
              </a:spcBef>
              <a:spcAft>
                <a:spcPts val="600"/>
              </a:spcAft>
              <a:defRPr/>
            </a:pPr>
            <a:r>
              <a:rPr lang="en-US" sz="1400" b="1" dirty="0">
                <a:solidFill>
                  <a:schemeClr val="tx2"/>
                </a:solidFill>
                <a:latin typeface="Arial"/>
              </a:rPr>
              <a:t>2</a:t>
            </a:r>
            <a:r>
              <a:rPr lang="en-US" sz="1400" b="1" dirty="0">
                <a:solidFill>
                  <a:schemeClr val="tx2"/>
                </a:solidFill>
                <a:latin typeface="Arial"/>
                <a:ea typeface="+mn-ea"/>
              </a:rPr>
              <a:t> months later</a:t>
            </a:r>
          </a:p>
        </p:txBody>
      </p:sp>
      <p:sp>
        <p:nvSpPr>
          <p:cNvPr id="27" name="TextBox 26">
            <a:extLst>
              <a:ext uri="{FF2B5EF4-FFF2-40B4-BE49-F238E27FC236}">
                <a16:creationId xmlns:a16="http://schemas.microsoft.com/office/drawing/2014/main" id="{7A6EC757-C110-4D86-9940-28AA4C904E63}"/>
              </a:ext>
            </a:extLst>
          </p:cNvPr>
          <p:cNvSpPr txBox="1"/>
          <p:nvPr/>
        </p:nvSpPr>
        <p:spPr bwMode="auto">
          <a:xfrm>
            <a:off x="6099175" y="5113550"/>
            <a:ext cx="2543175" cy="276999"/>
          </a:xfrm>
          <a:prstGeom prst="rect">
            <a:avLst/>
          </a:prstGeom>
          <a:noFill/>
        </p:spPr>
        <p:txBody>
          <a:bodyPr>
            <a:spAutoFit/>
          </a:bodyPr>
          <a:lstStyle/>
          <a:p>
            <a:pPr marL="173736" indent="-173736" defTabSz="457200" eaLnBrk="1" fontAlgn="auto" hangingPunct="1">
              <a:spcBef>
                <a:spcPts val="0"/>
              </a:spcBef>
              <a:spcAft>
                <a:spcPts val="0"/>
              </a:spcAft>
              <a:buFont typeface="Wingdings" panose="05000000000000000000" pitchFamily="2" charset="2"/>
              <a:buChar char="§"/>
              <a:defRPr/>
            </a:pPr>
            <a:r>
              <a:rPr lang="en-US" sz="1200" dirty="0">
                <a:solidFill>
                  <a:schemeClr val="tx1">
                    <a:lumMod val="75000"/>
                    <a:lumOff val="25000"/>
                  </a:schemeClr>
                </a:solidFill>
                <a:latin typeface="+mj-lt"/>
                <a:ea typeface="MS PGothic" panose="020B0600070205080204" pitchFamily="34" charset="-128"/>
              </a:rPr>
              <a:t>Refills prescription online</a:t>
            </a:r>
          </a:p>
        </p:txBody>
      </p:sp>
      <p:sp>
        <p:nvSpPr>
          <p:cNvPr id="84" name="Rectangle 83" descr="Sydney's outcome:">
            <a:extLst>
              <a:ext uri="{FF2B5EF4-FFF2-40B4-BE49-F238E27FC236}">
                <a16:creationId xmlns:a16="http://schemas.microsoft.com/office/drawing/2014/main" id="{137128EB-D85F-403B-96F6-12571B7F1F4D}"/>
              </a:ext>
              <a:ext uri="{C183D7F6-B498-43B3-948B-1728B52AA6E4}">
                <adec:decorative xmlns:adec="http://schemas.microsoft.com/office/drawing/2017/decorative" val="0"/>
              </a:ext>
            </a:extLst>
          </p:cNvPr>
          <p:cNvSpPr/>
          <p:nvPr/>
        </p:nvSpPr>
        <p:spPr>
          <a:xfrm>
            <a:off x="0" y="5488877"/>
            <a:ext cx="9144000" cy="806904"/>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solidFill>
            </a:endParaRPr>
          </a:p>
        </p:txBody>
      </p:sp>
      <p:sp>
        <p:nvSpPr>
          <p:cNvPr id="85" name="TextBox 84">
            <a:extLst>
              <a:ext uri="{FF2B5EF4-FFF2-40B4-BE49-F238E27FC236}">
                <a16:creationId xmlns:a16="http://schemas.microsoft.com/office/drawing/2014/main" id="{BA1E5E2C-6FDB-4540-ABB2-CBF63FB07B93}"/>
              </a:ext>
            </a:extLst>
          </p:cNvPr>
          <p:cNvSpPr txBox="1"/>
          <p:nvPr/>
        </p:nvSpPr>
        <p:spPr>
          <a:xfrm>
            <a:off x="668338" y="5576189"/>
            <a:ext cx="7853362" cy="615950"/>
          </a:xfrm>
          <a:prstGeom prst="rect">
            <a:avLst/>
          </a:prstGeom>
          <a:noFill/>
          <a:ln w="38100">
            <a:noFill/>
          </a:ln>
        </p:spPr>
        <p:txBody>
          <a:bodyPr lIns="182880" tIns="91440" rIns="182880" bIns="91440">
            <a:spAutoFit/>
          </a:bodyPr>
          <a:lstStyle/>
          <a:p>
            <a:pPr eaLnBrk="0" hangingPunct="0">
              <a:defRPr/>
            </a:pPr>
            <a:r>
              <a:rPr lang="en-US" sz="1400" dirty="0">
                <a:solidFill>
                  <a:schemeClr val="tx2"/>
                </a:solidFill>
                <a:latin typeface="+mj-lt"/>
                <a:ea typeface="MS PGothic" panose="020B0600070205080204" pitchFamily="34" charset="-128"/>
              </a:rPr>
              <a:t>Sydney’s hypertension is now under control. She successfully reduced her blood pressure, </a:t>
            </a:r>
            <a:br>
              <a:rPr lang="en-US" sz="1400" dirty="0">
                <a:solidFill>
                  <a:schemeClr val="tx2"/>
                </a:solidFill>
                <a:latin typeface="+mj-lt"/>
                <a:ea typeface="MS PGothic" panose="020B0600070205080204" pitchFamily="34" charset="-128"/>
              </a:rPr>
            </a:br>
            <a:r>
              <a:rPr lang="en-US" sz="1400" dirty="0">
                <a:solidFill>
                  <a:schemeClr val="tx2"/>
                </a:solidFill>
                <a:latin typeface="+mj-lt"/>
                <a:ea typeface="MS PGothic" panose="020B0600070205080204" pitchFamily="34" charset="-128"/>
              </a:rPr>
              <a:t>lost over 20 pounds, and built a sustainable, healthy lifestyle.</a:t>
            </a:r>
          </a:p>
        </p:txBody>
      </p:sp>
      <p:sp>
        <p:nvSpPr>
          <p:cNvPr id="107" name="Footer Placeholder 3">
            <a:extLst>
              <a:ext uri="{FF2B5EF4-FFF2-40B4-BE49-F238E27FC236}">
                <a16:creationId xmlns:a16="http://schemas.microsoft.com/office/drawing/2014/main" id="{EE1C0BA5-10E6-48C8-BDFC-7C48A4F720DB}"/>
              </a:ext>
            </a:extLst>
          </p:cNvPr>
          <p:cNvSpPr>
            <a:spLocks noGrp="1"/>
          </p:cNvSpPr>
          <p:nvPr>
            <p:ph type="ftr" sz="quarter" idx="11"/>
          </p:nvPr>
        </p:nvSpPr>
        <p:spPr>
          <a:xfrm>
            <a:off x="457199" y="336111"/>
            <a:ext cx="4882551" cy="365125"/>
          </a:xfrm>
        </p:spPr>
        <p:txBody>
          <a:bodyPr/>
          <a:lstStyle/>
          <a:p>
            <a:r>
              <a:rPr lang="en-US" dirty="0"/>
              <a:t>INTEGRATED CHRONIC DISEASE MANAGEMENT FOR SMALL BUSINESSES</a:t>
            </a:r>
          </a:p>
          <a:p>
            <a:pPr defTabSz="457200" fontAlgn="auto">
              <a:spcBef>
                <a:spcPts val="300"/>
              </a:spcBef>
              <a:spcAft>
                <a:spcPts val="900"/>
              </a:spcAft>
              <a:buClr>
                <a:schemeClr val="tx1">
                  <a:lumMod val="25000"/>
                  <a:lumOff val="75000"/>
                </a:schemeClr>
              </a:buClr>
              <a:buFont typeface="Wingdings" charset="2"/>
              <a:buNone/>
            </a:pPr>
            <a:endParaRPr lang="en-US" dirty="0"/>
          </a:p>
        </p:txBody>
      </p:sp>
    </p:spTree>
    <p:extLst>
      <p:ext uri="{BB962C8B-B14F-4D97-AF65-F5344CB8AC3E}">
        <p14:creationId xmlns:p14="http://schemas.microsoft.com/office/powerpoint/2010/main" val="2455542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José’s outcome:">
            <a:extLst>
              <a:ext uri="{FF2B5EF4-FFF2-40B4-BE49-F238E27FC236}">
                <a16:creationId xmlns:a16="http://schemas.microsoft.com/office/drawing/2014/main" id="{767EDE41-C230-4873-ACA6-DB9429582716}"/>
              </a:ext>
            </a:extLst>
          </p:cNvPr>
          <p:cNvSpPr>
            <a:spLocks noGrp="1"/>
          </p:cNvSpPr>
          <p:nvPr>
            <p:ph type="title"/>
          </p:nvPr>
        </p:nvSpPr>
        <p:spPr>
          <a:xfrm>
            <a:off x="457199" y="782630"/>
            <a:ext cx="8348103" cy="578085"/>
          </a:xfrm>
        </p:spPr>
        <p:txBody>
          <a:bodyPr/>
          <a:lstStyle/>
          <a:p>
            <a:r>
              <a:rPr lang="en-US" sz="2800" dirty="0"/>
              <a:t>José’s story: Culturally responsive care for diabetes</a:t>
            </a:r>
          </a:p>
        </p:txBody>
      </p:sp>
      <p:pic>
        <p:nvPicPr>
          <p:cNvPr id="20" name="Picture 19" descr="A series of diagrams representing the timeline of Jose's story.">
            <a:extLst>
              <a:ext uri="{FF2B5EF4-FFF2-40B4-BE49-F238E27FC236}">
                <a16:creationId xmlns:a16="http://schemas.microsoft.com/office/drawing/2014/main" id="{64B51A83-A3A2-4DA9-999C-82F01DBA2F6F}"/>
              </a:ext>
            </a:extLst>
          </p:cNvPr>
          <p:cNvPicPr>
            <a:picLocks noChangeAspect="1"/>
          </p:cNvPicPr>
          <p:nvPr/>
        </p:nvPicPr>
        <p:blipFill>
          <a:blip r:embed="rId3"/>
          <a:stretch>
            <a:fillRect/>
          </a:stretch>
        </p:blipFill>
        <p:spPr>
          <a:xfrm>
            <a:off x="877987" y="1956521"/>
            <a:ext cx="6839147" cy="2345604"/>
          </a:xfrm>
          <a:prstGeom prst="rect">
            <a:avLst/>
          </a:prstGeom>
        </p:spPr>
      </p:pic>
      <p:sp>
        <p:nvSpPr>
          <p:cNvPr id="6" name="TextBox 5">
            <a:extLst>
              <a:ext uri="{FF2B5EF4-FFF2-40B4-BE49-F238E27FC236}">
                <a16:creationId xmlns:a16="http://schemas.microsoft.com/office/drawing/2014/main" id="{263737B0-C732-44C0-BA3B-E789389DDEFE}"/>
              </a:ext>
            </a:extLst>
          </p:cNvPr>
          <p:cNvSpPr txBox="1"/>
          <p:nvPr/>
        </p:nvSpPr>
        <p:spPr bwMode="auto">
          <a:xfrm>
            <a:off x="668338" y="4282080"/>
            <a:ext cx="1145016" cy="523220"/>
          </a:xfrm>
          <a:prstGeom prst="rect">
            <a:avLst/>
          </a:prstGeom>
          <a:noFill/>
        </p:spPr>
        <p:txBody>
          <a:bodyPr wrap="square">
            <a:spAutoFit/>
          </a:bodyPr>
          <a:lstStyle/>
          <a:p>
            <a:pPr defTabSz="457200" fontAlgn="auto">
              <a:spcBef>
                <a:spcPts val="0"/>
              </a:spcBef>
              <a:spcAft>
                <a:spcPts val="0"/>
              </a:spcAft>
              <a:defRPr/>
            </a:pPr>
            <a:r>
              <a:rPr lang="en-US" sz="1400" b="1" dirty="0">
                <a:solidFill>
                  <a:schemeClr val="tx2"/>
                </a:solidFill>
                <a:latin typeface="+mj-lt"/>
                <a:ea typeface="MS PGothic" panose="020B0600070205080204" pitchFamily="34" charset="-128"/>
              </a:rPr>
              <a:t>Frequent urination</a:t>
            </a:r>
          </a:p>
        </p:txBody>
      </p:sp>
      <p:sp>
        <p:nvSpPr>
          <p:cNvPr id="7" name="TextBox 6">
            <a:extLst>
              <a:ext uri="{FF2B5EF4-FFF2-40B4-BE49-F238E27FC236}">
                <a16:creationId xmlns:a16="http://schemas.microsoft.com/office/drawing/2014/main" id="{5FA68EE4-1279-4875-AA46-9C56FCFD9102}"/>
              </a:ext>
            </a:extLst>
          </p:cNvPr>
          <p:cNvSpPr txBox="1"/>
          <p:nvPr/>
        </p:nvSpPr>
        <p:spPr bwMode="auto">
          <a:xfrm>
            <a:off x="1473200" y="1387475"/>
            <a:ext cx="2265363" cy="523875"/>
          </a:xfrm>
          <a:prstGeom prst="rect">
            <a:avLst/>
          </a:prstGeom>
          <a:noFill/>
        </p:spPr>
        <p:txBody>
          <a:bodyPr>
            <a:spAutoFit/>
          </a:bodyPr>
          <a:lstStyle/>
          <a:p>
            <a:pPr defTabSz="457200" fontAlgn="auto">
              <a:spcBef>
                <a:spcPts val="0"/>
              </a:spcBef>
              <a:spcAft>
                <a:spcPts val="0"/>
              </a:spcAft>
              <a:defRPr/>
            </a:pPr>
            <a:r>
              <a:rPr lang="en-US" sz="1400" b="1" dirty="0">
                <a:solidFill>
                  <a:schemeClr val="tx2"/>
                </a:solidFill>
                <a:latin typeface="+mj-lt"/>
                <a:ea typeface="MS PGothic" panose="020B0600070205080204" pitchFamily="34" charset="-128"/>
              </a:rPr>
              <a:t>Diagnosis:</a:t>
            </a:r>
          </a:p>
          <a:p>
            <a:pPr defTabSz="457200" fontAlgn="auto">
              <a:spcBef>
                <a:spcPts val="0"/>
              </a:spcBef>
              <a:spcAft>
                <a:spcPts val="0"/>
              </a:spcAft>
              <a:defRPr/>
            </a:pPr>
            <a:r>
              <a:rPr lang="en-US" sz="1400" dirty="0">
                <a:solidFill>
                  <a:schemeClr val="tx1">
                    <a:lumMod val="75000"/>
                    <a:lumOff val="25000"/>
                  </a:schemeClr>
                </a:solidFill>
                <a:latin typeface="+mj-lt"/>
                <a:ea typeface="MS PGothic" panose="020B0600070205080204" pitchFamily="34" charset="-128"/>
              </a:rPr>
              <a:t>Diabetes</a:t>
            </a:r>
          </a:p>
        </p:txBody>
      </p:sp>
      <p:sp>
        <p:nvSpPr>
          <p:cNvPr id="8" name="TextBox 7">
            <a:extLst>
              <a:ext uri="{FF2B5EF4-FFF2-40B4-BE49-F238E27FC236}">
                <a16:creationId xmlns:a16="http://schemas.microsoft.com/office/drawing/2014/main" id="{BBFBE9B3-F7CB-4EC8-9DF9-CA71DB12A86E}"/>
              </a:ext>
            </a:extLst>
          </p:cNvPr>
          <p:cNvSpPr txBox="1"/>
          <p:nvPr/>
        </p:nvSpPr>
        <p:spPr bwMode="auto">
          <a:xfrm>
            <a:off x="3141663" y="3994150"/>
            <a:ext cx="2687637" cy="307975"/>
          </a:xfrm>
          <a:prstGeom prst="rect">
            <a:avLst/>
          </a:prstGeom>
          <a:noFill/>
        </p:spPr>
        <p:txBody>
          <a:bodyPr>
            <a:spAutoFit/>
          </a:bodyPr>
          <a:lstStyle/>
          <a:p>
            <a:pPr defTabSz="457200" fontAlgn="auto">
              <a:spcBef>
                <a:spcPts val="0"/>
              </a:spcBef>
              <a:spcAft>
                <a:spcPts val="600"/>
              </a:spcAft>
              <a:defRPr/>
            </a:pPr>
            <a:r>
              <a:rPr lang="en-US" sz="1400" b="1" dirty="0">
                <a:solidFill>
                  <a:schemeClr val="tx2"/>
                </a:solidFill>
                <a:latin typeface="+mj-lt"/>
                <a:ea typeface="MS PGothic" panose="020B0600070205080204" pitchFamily="34" charset="-128"/>
              </a:rPr>
              <a:t>Custom care plan</a:t>
            </a:r>
          </a:p>
        </p:txBody>
      </p:sp>
      <p:sp>
        <p:nvSpPr>
          <p:cNvPr id="9" name="Rectangle 8">
            <a:extLst>
              <a:ext uri="{FF2B5EF4-FFF2-40B4-BE49-F238E27FC236}">
                <a16:creationId xmlns:a16="http://schemas.microsoft.com/office/drawing/2014/main" id="{F8414AE7-272C-4ECE-BB81-D2FF1DCCB124}"/>
              </a:ext>
            </a:extLst>
          </p:cNvPr>
          <p:cNvSpPr/>
          <p:nvPr/>
        </p:nvSpPr>
        <p:spPr bwMode="auto">
          <a:xfrm>
            <a:off x="3141664" y="4237038"/>
            <a:ext cx="2155816" cy="869469"/>
          </a:xfrm>
          <a:prstGeom prst="rect">
            <a:avLst/>
          </a:prstGeom>
        </p:spPr>
        <p:txBody>
          <a:bodyPr wrap="square">
            <a:spAutoFit/>
          </a:bodyPr>
          <a:lstStyle/>
          <a:p>
            <a:pPr marL="173736" indent="-173736" defTabSz="457200" fontAlgn="auto">
              <a:spcBef>
                <a:spcPts val="0"/>
              </a:spcBef>
              <a:spcAft>
                <a:spcPts val="100"/>
              </a:spcAft>
              <a:buFont typeface="Wingdings" panose="05000000000000000000" pitchFamily="2" charset="2"/>
              <a:buChar char="§"/>
              <a:defRPr/>
            </a:pPr>
            <a:r>
              <a:rPr lang="en-US" sz="1200" dirty="0">
                <a:solidFill>
                  <a:schemeClr val="tx1">
                    <a:lumMod val="75000"/>
                    <a:lumOff val="25000"/>
                  </a:schemeClr>
                </a:solidFill>
                <a:latin typeface="+mj-lt"/>
                <a:ea typeface="MS PGothic" panose="020B0600070205080204" pitchFamily="34" charset="-128"/>
              </a:rPr>
              <a:t>Diet and exercise</a:t>
            </a:r>
          </a:p>
          <a:p>
            <a:pPr marL="173736" indent="-173736" defTabSz="457200" fontAlgn="auto">
              <a:spcBef>
                <a:spcPts val="0"/>
              </a:spcBef>
              <a:spcAft>
                <a:spcPts val="100"/>
              </a:spcAft>
              <a:buFont typeface="Wingdings" panose="05000000000000000000" pitchFamily="2" charset="2"/>
              <a:buChar char="§"/>
              <a:defRPr/>
            </a:pPr>
            <a:r>
              <a:rPr lang="en-US" sz="1200" dirty="0">
                <a:solidFill>
                  <a:schemeClr val="tx1">
                    <a:lumMod val="75000"/>
                    <a:lumOff val="25000"/>
                  </a:schemeClr>
                </a:solidFill>
                <a:latin typeface="+mj-lt"/>
                <a:ea typeface="MS PGothic" panose="020B0600070205080204" pitchFamily="34" charset="-128"/>
              </a:rPr>
              <a:t>Blood sugar monitoring</a:t>
            </a:r>
          </a:p>
          <a:p>
            <a:pPr marL="173736" indent="-173736" defTabSz="457200" fontAlgn="auto">
              <a:spcBef>
                <a:spcPts val="0"/>
              </a:spcBef>
              <a:spcAft>
                <a:spcPts val="100"/>
              </a:spcAft>
              <a:buFont typeface="Wingdings" panose="05000000000000000000" pitchFamily="2" charset="2"/>
              <a:buChar char="§"/>
              <a:defRPr/>
            </a:pPr>
            <a:r>
              <a:rPr lang="en-US" sz="1200" dirty="0">
                <a:solidFill>
                  <a:schemeClr val="tx1">
                    <a:lumMod val="75000"/>
                    <a:lumOff val="25000"/>
                  </a:schemeClr>
                </a:solidFill>
                <a:latin typeface="+mj-lt"/>
                <a:ea typeface="MS PGothic" panose="020B0600070205080204" pitchFamily="34" charset="-128"/>
              </a:rPr>
              <a:t>Vision screenings</a:t>
            </a:r>
          </a:p>
          <a:p>
            <a:pPr marL="173736" indent="-173736" defTabSz="457200" fontAlgn="auto">
              <a:spcBef>
                <a:spcPts val="0"/>
              </a:spcBef>
              <a:spcAft>
                <a:spcPts val="100"/>
              </a:spcAft>
              <a:buFont typeface="Wingdings" panose="05000000000000000000" pitchFamily="2" charset="2"/>
              <a:buChar char="§"/>
              <a:defRPr/>
            </a:pPr>
            <a:endParaRPr lang="en-US" sz="1200" dirty="0">
              <a:solidFill>
                <a:schemeClr val="tx1">
                  <a:lumMod val="75000"/>
                  <a:lumOff val="25000"/>
                </a:schemeClr>
              </a:solidFill>
              <a:latin typeface="+mj-lt"/>
              <a:ea typeface="MS PGothic" panose="020B0600070205080204" pitchFamily="34" charset="-128"/>
            </a:endParaRPr>
          </a:p>
        </p:txBody>
      </p:sp>
      <p:sp>
        <p:nvSpPr>
          <p:cNvPr id="10" name="TextBox 9">
            <a:extLst>
              <a:ext uri="{FF2B5EF4-FFF2-40B4-BE49-F238E27FC236}">
                <a16:creationId xmlns:a16="http://schemas.microsoft.com/office/drawing/2014/main" id="{474A60F5-8CFA-478B-B82D-EB2EDC67F53F}"/>
              </a:ext>
            </a:extLst>
          </p:cNvPr>
          <p:cNvSpPr txBox="1"/>
          <p:nvPr/>
        </p:nvSpPr>
        <p:spPr bwMode="auto">
          <a:xfrm>
            <a:off x="4245105" y="1340335"/>
            <a:ext cx="2117725" cy="307975"/>
          </a:xfrm>
          <a:prstGeom prst="rect">
            <a:avLst/>
          </a:prstGeom>
          <a:noFill/>
        </p:spPr>
        <p:txBody>
          <a:bodyPr>
            <a:spAutoFit/>
          </a:bodyPr>
          <a:lstStyle/>
          <a:p>
            <a:pPr defTabSz="457200" fontAlgn="auto">
              <a:spcBef>
                <a:spcPts val="0"/>
              </a:spcBef>
              <a:spcAft>
                <a:spcPts val="600"/>
              </a:spcAft>
              <a:defRPr/>
            </a:pPr>
            <a:r>
              <a:rPr lang="en-US" sz="1400" b="1" dirty="0">
                <a:solidFill>
                  <a:schemeClr val="tx2"/>
                </a:solidFill>
                <a:latin typeface="+mj-lt"/>
                <a:ea typeface="MS PGothic" panose="020B0600070205080204" pitchFamily="34" charset="-128"/>
              </a:rPr>
              <a:t>Online engagement</a:t>
            </a:r>
          </a:p>
        </p:txBody>
      </p:sp>
      <p:sp>
        <p:nvSpPr>
          <p:cNvPr id="11" name="Rectangle 10">
            <a:extLst>
              <a:ext uri="{FF2B5EF4-FFF2-40B4-BE49-F238E27FC236}">
                <a16:creationId xmlns:a16="http://schemas.microsoft.com/office/drawing/2014/main" id="{DDC93582-F81D-47B1-9D36-5A239A89A271}"/>
              </a:ext>
            </a:extLst>
          </p:cNvPr>
          <p:cNvSpPr/>
          <p:nvPr/>
        </p:nvSpPr>
        <p:spPr bwMode="auto">
          <a:xfrm>
            <a:off x="4245105" y="1583223"/>
            <a:ext cx="2710157" cy="1277273"/>
          </a:xfrm>
          <a:prstGeom prst="rect">
            <a:avLst/>
          </a:prstGeom>
        </p:spPr>
        <p:txBody>
          <a:bodyPr wrap="square">
            <a:spAutoFit/>
          </a:bodyPr>
          <a:lstStyle/>
          <a:p>
            <a:pPr defTabSz="457200" fontAlgn="auto">
              <a:spcBef>
                <a:spcPts val="0"/>
              </a:spcBef>
              <a:spcAft>
                <a:spcPts val="200"/>
              </a:spcAft>
              <a:defRPr/>
            </a:pPr>
            <a:r>
              <a:rPr lang="en-US" sz="1200" dirty="0">
                <a:solidFill>
                  <a:schemeClr val="tx1">
                    <a:lumMod val="75000"/>
                    <a:lumOff val="25000"/>
                  </a:schemeClr>
                </a:solidFill>
                <a:latin typeface="+mj-lt"/>
                <a:ea typeface="MS PGothic" panose="020B0600070205080204" pitchFamily="34" charset="-128"/>
              </a:rPr>
              <a:t>Jos</a:t>
            </a:r>
            <a:r>
              <a:rPr lang="en-US" sz="1200" dirty="0">
                <a:solidFill>
                  <a:schemeClr val="tx1">
                    <a:lumMod val="75000"/>
                    <a:lumOff val="25000"/>
                  </a:schemeClr>
                </a:solidFill>
                <a:latin typeface="Arial" panose="020B0604020202020204" pitchFamily="34" charset="0"/>
                <a:ea typeface="MS PGothic" panose="020B0600070205080204" pitchFamily="34" charset="-128"/>
                <a:cs typeface="Arial" panose="020B0604020202020204" pitchFamily="34" charset="0"/>
              </a:rPr>
              <a:t>é</a:t>
            </a:r>
            <a:r>
              <a:rPr lang="en-US" sz="1200" dirty="0">
                <a:solidFill>
                  <a:schemeClr val="tx1">
                    <a:lumMod val="75000"/>
                    <a:lumOff val="25000"/>
                  </a:schemeClr>
                </a:solidFill>
                <a:latin typeface="+mj-lt"/>
                <a:ea typeface="MS PGothic" panose="020B0600070205080204" pitchFamily="34" charset="-128"/>
              </a:rPr>
              <a:t> uses kp.org/español to manage his health in his native Spanish:</a:t>
            </a:r>
          </a:p>
          <a:p>
            <a:pPr marL="173736" indent="-173736" defTabSz="457200" fontAlgn="auto">
              <a:spcBef>
                <a:spcPts val="0"/>
              </a:spcBef>
              <a:spcAft>
                <a:spcPts val="200"/>
              </a:spcAft>
              <a:buFont typeface="Wingdings" panose="05000000000000000000" pitchFamily="2" charset="2"/>
              <a:buChar char="§"/>
              <a:defRPr/>
            </a:pPr>
            <a:r>
              <a:rPr lang="en-US" sz="1200" dirty="0">
                <a:solidFill>
                  <a:schemeClr val="tx1">
                    <a:lumMod val="75000"/>
                    <a:lumOff val="25000"/>
                  </a:schemeClr>
                </a:solidFill>
                <a:latin typeface="+mj-lt"/>
                <a:ea typeface="MS PGothic" panose="020B0600070205080204" pitchFamily="34" charset="-128"/>
              </a:rPr>
              <a:t>Email his doctor’s office</a:t>
            </a:r>
          </a:p>
          <a:p>
            <a:pPr marL="173736" indent="-173736" defTabSz="457200" fontAlgn="auto">
              <a:spcBef>
                <a:spcPts val="0"/>
              </a:spcBef>
              <a:spcAft>
                <a:spcPts val="200"/>
              </a:spcAft>
              <a:buFont typeface="Wingdings" panose="05000000000000000000" pitchFamily="2" charset="2"/>
              <a:buChar char="§"/>
              <a:defRPr/>
            </a:pPr>
            <a:r>
              <a:rPr lang="en-US" sz="1200" dirty="0">
                <a:solidFill>
                  <a:schemeClr val="tx1">
                    <a:lumMod val="75000"/>
                    <a:lumOff val="25000"/>
                  </a:schemeClr>
                </a:solidFill>
                <a:latin typeface="+mj-lt"/>
                <a:ea typeface="MS PGothic" panose="020B0600070205080204" pitchFamily="34" charset="-128"/>
              </a:rPr>
              <a:t>View lab results</a:t>
            </a:r>
          </a:p>
          <a:p>
            <a:pPr marL="173736" indent="-173736" defTabSz="457200" fontAlgn="auto">
              <a:spcBef>
                <a:spcPts val="0"/>
              </a:spcBef>
              <a:spcAft>
                <a:spcPts val="200"/>
              </a:spcAft>
              <a:buFont typeface="Wingdings" panose="05000000000000000000" pitchFamily="2" charset="2"/>
              <a:buChar char="§"/>
              <a:defRPr/>
            </a:pPr>
            <a:r>
              <a:rPr lang="en-US" sz="1200" dirty="0">
                <a:solidFill>
                  <a:schemeClr val="tx1">
                    <a:lumMod val="75000"/>
                    <a:lumOff val="25000"/>
                  </a:schemeClr>
                </a:solidFill>
                <a:latin typeface="+mj-lt"/>
                <a:ea typeface="MS PGothic" panose="020B0600070205080204" pitchFamily="34" charset="-128"/>
              </a:rPr>
              <a:t>Schedule </a:t>
            </a:r>
            <a:br>
              <a:rPr lang="en-US" sz="1200" dirty="0">
                <a:solidFill>
                  <a:schemeClr val="tx1">
                    <a:lumMod val="75000"/>
                    <a:lumOff val="25000"/>
                  </a:schemeClr>
                </a:solidFill>
                <a:latin typeface="+mj-lt"/>
                <a:ea typeface="MS PGothic" panose="020B0600070205080204" pitchFamily="34" charset="-128"/>
              </a:rPr>
            </a:br>
            <a:r>
              <a:rPr lang="en-US" sz="1200" dirty="0">
                <a:solidFill>
                  <a:schemeClr val="tx1">
                    <a:lumMod val="75000"/>
                    <a:lumOff val="25000"/>
                  </a:schemeClr>
                </a:solidFill>
                <a:latin typeface="+mj-lt"/>
                <a:ea typeface="MS PGothic" panose="020B0600070205080204" pitchFamily="34" charset="-128"/>
              </a:rPr>
              <a:t>appointments</a:t>
            </a:r>
          </a:p>
        </p:txBody>
      </p:sp>
      <p:sp>
        <p:nvSpPr>
          <p:cNvPr id="12" name="TextBox 11">
            <a:extLst>
              <a:ext uri="{FF2B5EF4-FFF2-40B4-BE49-F238E27FC236}">
                <a16:creationId xmlns:a16="http://schemas.microsoft.com/office/drawing/2014/main" id="{2C14AFD0-F63F-49C5-9053-97E9048EAE3A}"/>
              </a:ext>
            </a:extLst>
          </p:cNvPr>
          <p:cNvSpPr txBox="1"/>
          <p:nvPr/>
        </p:nvSpPr>
        <p:spPr bwMode="auto">
          <a:xfrm>
            <a:off x="6198629" y="3805680"/>
            <a:ext cx="2159000" cy="307975"/>
          </a:xfrm>
          <a:prstGeom prst="rect">
            <a:avLst/>
          </a:prstGeom>
          <a:noFill/>
        </p:spPr>
        <p:txBody>
          <a:bodyPr>
            <a:spAutoFit/>
          </a:bodyPr>
          <a:lstStyle/>
          <a:p>
            <a:pPr defTabSz="457200" fontAlgn="auto">
              <a:spcBef>
                <a:spcPts val="0"/>
              </a:spcBef>
              <a:spcAft>
                <a:spcPts val="600"/>
              </a:spcAft>
              <a:defRPr/>
            </a:pPr>
            <a:r>
              <a:rPr lang="en-US" sz="1400" b="1" dirty="0">
                <a:solidFill>
                  <a:schemeClr val="tx2"/>
                </a:solidFill>
                <a:latin typeface="+mj-lt"/>
                <a:ea typeface="MS PGothic" panose="020B0600070205080204" pitchFamily="34" charset="-128"/>
              </a:rPr>
              <a:t>Spike in blood sugar</a:t>
            </a:r>
          </a:p>
        </p:txBody>
      </p:sp>
      <p:sp>
        <p:nvSpPr>
          <p:cNvPr id="13" name="TextBox 12">
            <a:extLst>
              <a:ext uri="{FF2B5EF4-FFF2-40B4-BE49-F238E27FC236}">
                <a16:creationId xmlns:a16="http://schemas.microsoft.com/office/drawing/2014/main" id="{A4A90B08-BD6E-4BBD-BFDC-EE9B3E3E94E2}"/>
              </a:ext>
            </a:extLst>
          </p:cNvPr>
          <p:cNvSpPr txBox="1"/>
          <p:nvPr/>
        </p:nvSpPr>
        <p:spPr bwMode="auto">
          <a:xfrm>
            <a:off x="6198629" y="4116830"/>
            <a:ext cx="2606674" cy="1461939"/>
          </a:xfrm>
          <a:prstGeom prst="rect">
            <a:avLst/>
          </a:prstGeom>
          <a:noFill/>
        </p:spPr>
        <p:txBody>
          <a:bodyPr wrap="square">
            <a:spAutoFit/>
          </a:bodyPr>
          <a:lstStyle/>
          <a:p>
            <a:pPr marL="173736" indent="-173736" defTabSz="457200" fontAlgn="auto">
              <a:spcBef>
                <a:spcPts val="0"/>
              </a:spcBef>
              <a:spcAft>
                <a:spcPts val="200"/>
              </a:spcAft>
              <a:buFont typeface="Wingdings" panose="05000000000000000000" pitchFamily="2" charset="2"/>
              <a:buChar char="§"/>
              <a:defRPr/>
            </a:pPr>
            <a:r>
              <a:rPr lang="en-US" sz="1200" dirty="0">
                <a:solidFill>
                  <a:schemeClr val="tx1">
                    <a:lumMod val="75000"/>
                    <a:lumOff val="25000"/>
                  </a:schemeClr>
                </a:solidFill>
                <a:latin typeface="+mj-lt"/>
                <a:ea typeface="MS PGothic" panose="020B0600070205080204" pitchFamily="34" charset="-128"/>
              </a:rPr>
              <a:t>Emails doctor’s office</a:t>
            </a:r>
          </a:p>
          <a:p>
            <a:pPr marL="173736" indent="-173736" defTabSz="457200" fontAlgn="auto">
              <a:spcBef>
                <a:spcPts val="0"/>
              </a:spcBef>
              <a:spcAft>
                <a:spcPts val="200"/>
              </a:spcAft>
              <a:buFont typeface="Wingdings" panose="05000000000000000000" pitchFamily="2" charset="2"/>
              <a:buChar char="§"/>
              <a:defRPr/>
            </a:pPr>
            <a:r>
              <a:rPr lang="en-US" sz="1200" dirty="0">
                <a:solidFill>
                  <a:schemeClr val="tx1">
                    <a:lumMod val="75000"/>
                    <a:lumOff val="25000"/>
                  </a:schemeClr>
                </a:solidFill>
                <a:latin typeface="+mj-lt"/>
                <a:ea typeface="MS PGothic" panose="020B0600070205080204" pitchFamily="34" charset="-128"/>
              </a:rPr>
              <a:t>New prescription sent to pharmacy electronically</a:t>
            </a:r>
          </a:p>
          <a:p>
            <a:pPr marL="173736" indent="-173736" defTabSz="457200" fontAlgn="auto">
              <a:spcBef>
                <a:spcPts val="0"/>
              </a:spcBef>
              <a:spcAft>
                <a:spcPts val="200"/>
              </a:spcAft>
              <a:buFont typeface="Wingdings" panose="05000000000000000000" pitchFamily="2" charset="2"/>
              <a:buChar char="§"/>
              <a:defRPr/>
            </a:pPr>
            <a:r>
              <a:rPr lang="en-US" sz="1200" dirty="0">
                <a:solidFill>
                  <a:srgbClr val="303030">
                    <a:lumMod val="75000"/>
                    <a:lumOff val="25000"/>
                  </a:srgbClr>
                </a:solidFill>
                <a:latin typeface="Arial" panose="020B0604020202020204"/>
                <a:ea typeface="MS PGothic" panose="020B0600070205080204" pitchFamily="34" charset="-128"/>
              </a:rPr>
              <a:t>Jos</a:t>
            </a:r>
            <a:r>
              <a:rPr lang="en-US" sz="1200" dirty="0">
                <a:solidFill>
                  <a:srgbClr val="303030">
                    <a:lumMod val="75000"/>
                    <a:lumOff val="25000"/>
                  </a:srgbClr>
                </a:solidFill>
                <a:latin typeface="Arial" panose="020B0604020202020204" pitchFamily="34" charset="0"/>
                <a:ea typeface="MS PGothic" panose="020B0600070205080204" pitchFamily="34" charset="-128"/>
                <a:cs typeface="Arial" panose="020B0604020202020204" pitchFamily="34" charset="0"/>
              </a:rPr>
              <a:t>é</a:t>
            </a:r>
            <a:r>
              <a:rPr lang="en-US" sz="1200" dirty="0">
                <a:solidFill>
                  <a:schemeClr val="tx1">
                    <a:lumMod val="75000"/>
                    <a:lumOff val="25000"/>
                  </a:schemeClr>
                </a:solidFill>
                <a:latin typeface="+mj-lt"/>
                <a:ea typeface="MS PGothic" panose="020B0600070205080204" pitchFamily="34" charset="-128"/>
              </a:rPr>
              <a:t> picks up medication while at a facility for a Spanish-language diabetes class </a:t>
            </a:r>
          </a:p>
          <a:p>
            <a:pPr marL="173736" indent="-173736" defTabSz="457200" fontAlgn="auto">
              <a:spcBef>
                <a:spcPts val="0"/>
              </a:spcBef>
              <a:spcAft>
                <a:spcPts val="100"/>
              </a:spcAft>
              <a:buFont typeface="Wingdings" panose="05000000000000000000" pitchFamily="2" charset="2"/>
              <a:buChar char="§"/>
              <a:defRPr/>
            </a:pPr>
            <a:endParaRPr lang="en-US" sz="1200" dirty="0">
              <a:solidFill>
                <a:schemeClr val="tx1">
                  <a:lumMod val="75000"/>
                  <a:lumOff val="25000"/>
                </a:schemeClr>
              </a:solidFill>
              <a:latin typeface="+mj-lt"/>
              <a:ea typeface="MS PGothic" panose="020B0600070205080204" pitchFamily="34" charset="-128"/>
            </a:endParaRPr>
          </a:p>
        </p:txBody>
      </p:sp>
      <p:sp>
        <p:nvSpPr>
          <p:cNvPr id="111" name="Rectangle 110" descr="José’s outcome:">
            <a:extLst>
              <a:ext uri="{FF2B5EF4-FFF2-40B4-BE49-F238E27FC236}">
                <a16:creationId xmlns:a16="http://schemas.microsoft.com/office/drawing/2014/main" id="{98ACF886-9382-4A51-B19B-2ABA396C226C}"/>
              </a:ext>
              <a:ext uri="{C183D7F6-B498-43B3-948B-1728B52AA6E4}">
                <adec:decorative xmlns:adec="http://schemas.microsoft.com/office/drawing/2017/decorative" val="0"/>
              </a:ext>
            </a:extLst>
          </p:cNvPr>
          <p:cNvSpPr/>
          <p:nvPr/>
        </p:nvSpPr>
        <p:spPr>
          <a:xfrm>
            <a:off x="0" y="5434013"/>
            <a:ext cx="9144000" cy="806904"/>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solidFill>
            </a:endParaRPr>
          </a:p>
        </p:txBody>
      </p:sp>
      <p:sp>
        <p:nvSpPr>
          <p:cNvPr id="82" name="TextBox 81">
            <a:extLst>
              <a:ext uri="{FF2B5EF4-FFF2-40B4-BE49-F238E27FC236}">
                <a16:creationId xmlns:a16="http://schemas.microsoft.com/office/drawing/2014/main" id="{66996758-D8D8-4FEC-93F1-741CFB5C00FB}"/>
              </a:ext>
            </a:extLst>
          </p:cNvPr>
          <p:cNvSpPr txBox="1"/>
          <p:nvPr/>
        </p:nvSpPr>
        <p:spPr>
          <a:xfrm>
            <a:off x="668338" y="5521325"/>
            <a:ext cx="7853362" cy="830997"/>
          </a:xfrm>
          <a:prstGeom prst="rect">
            <a:avLst/>
          </a:prstGeom>
          <a:noFill/>
          <a:ln w="38100">
            <a:noFill/>
          </a:ln>
        </p:spPr>
        <p:txBody>
          <a:bodyPr lIns="182880" tIns="91440" rIns="182880" bIns="91440">
            <a:spAutoFit/>
          </a:bodyPr>
          <a:lstStyle/>
          <a:p>
            <a:pPr eaLnBrk="0" hangingPunct="0">
              <a:defRPr/>
            </a:pPr>
            <a:r>
              <a:rPr lang="en-US" sz="1400" dirty="0">
                <a:solidFill>
                  <a:schemeClr val="tx2"/>
                </a:solidFill>
                <a:latin typeface="+mj-lt"/>
                <a:ea typeface="MS PGothic" panose="020B0600070205080204" pitchFamily="34" charset="-128"/>
              </a:rPr>
              <a:t>José is no longer experiencing frequent urination. His blood sugar is normal. He’s staying fit by playing soccer with his son, and he’s more energized and engaged at work.</a:t>
            </a:r>
          </a:p>
          <a:p>
            <a:pPr eaLnBrk="0" hangingPunct="0">
              <a:defRPr/>
            </a:pPr>
            <a:endParaRPr lang="en-US" sz="1400" dirty="0">
              <a:solidFill>
                <a:schemeClr val="tx2"/>
              </a:solidFill>
              <a:latin typeface="+mj-lt"/>
              <a:ea typeface="MS PGothic" panose="020B0600070205080204" pitchFamily="34" charset="-128"/>
            </a:endParaRPr>
          </a:p>
        </p:txBody>
      </p:sp>
      <p:sp>
        <p:nvSpPr>
          <p:cNvPr id="73" name="Footer Placeholder 3">
            <a:extLst>
              <a:ext uri="{FF2B5EF4-FFF2-40B4-BE49-F238E27FC236}">
                <a16:creationId xmlns:a16="http://schemas.microsoft.com/office/drawing/2014/main" id="{F29FC9F3-BF4A-48A5-8946-8A86CC4AC3C6}"/>
              </a:ext>
            </a:extLst>
          </p:cNvPr>
          <p:cNvSpPr>
            <a:spLocks noGrp="1"/>
          </p:cNvSpPr>
          <p:nvPr>
            <p:ph type="ftr" sz="quarter" idx="11"/>
          </p:nvPr>
        </p:nvSpPr>
        <p:spPr>
          <a:xfrm>
            <a:off x="457199" y="336111"/>
            <a:ext cx="4882551" cy="365125"/>
          </a:xfrm>
        </p:spPr>
        <p:txBody>
          <a:bodyPr/>
          <a:lstStyle/>
          <a:p>
            <a:r>
              <a:rPr lang="en-US" dirty="0"/>
              <a:t>INTEGRATED CHRONIC DISEASE MANAGEMENT FOR SMALL BUSINESSES</a:t>
            </a:r>
          </a:p>
          <a:p>
            <a:pPr defTabSz="457200" fontAlgn="auto">
              <a:spcBef>
                <a:spcPts val="300"/>
              </a:spcBef>
              <a:spcAft>
                <a:spcPts val="900"/>
              </a:spcAft>
              <a:buClr>
                <a:schemeClr val="tx1">
                  <a:lumMod val="25000"/>
                  <a:lumOff val="75000"/>
                </a:schemeClr>
              </a:buClr>
              <a:buFont typeface="Wingdings" charset="2"/>
              <a:buNone/>
            </a:pPr>
            <a:endParaRPr lang="en-US" dirty="0"/>
          </a:p>
        </p:txBody>
      </p:sp>
    </p:spTree>
    <p:extLst>
      <p:ext uri="{BB962C8B-B14F-4D97-AF65-F5344CB8AC3E}">
        <p14:creationId xmlns:p14="http://schemas.microsoft.com/office/powerpoint/2010/main" val="1436944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C9EF6-2AAC-4689-A797-FF64930B09A7}"/>
              </a:ext>
            </a:extLst>
          </p:cNvPr>
          <p:cNvSpPr>
            <a:spLocks noGrp="1"/>
          </p:cNvSpPr>
          <p:nvPr>
            <p:ph type="title"/>
          </p:nvPr>
        </p:nvSpPr>
        <p:spPr/>
        <p:txBody>
          <a:bodyPr>
            <a:normAutofit fontScale="90000"/>
          </a:bodyPr>
          <a:lstStyle/>
          <a:p>
            <a:r>
              <a:rPr lang="en-US" dirty="0"/>
              <a:t>How telehealth supports chronic disease management</a:t>
            </a:r>
            <a:br>
              <a:rPr lang="en-US" dirty="0"/>
            </a:br>
            <a:endParaRPr lang="en-US" dirty="0"/>
          </a:p>
        </p:txBody>
      </p:sp>
    </p:spTree>
    <p:extLst>
      <p:ext uri="{BB962C8B-B14F-4D97-AF65-F5344CB8AC3E}">
        <p14:creationId xmlns:p14="http://schemas.microsoft.com/office/powerpoint/2010/main" val="176719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7A7A7-FD98-416E-A8DE-402749A4B7C9}"/>
              </a:ext>
            </a:extLst>
          </p:cNvPr>
          <p:cNvSpPr>
            <a:spLocks noGrp="1"/>
          </p:cNvSpPr>
          <p:nvPr>
            <p:ph type="title"/>
          </p:nvPr>
        </p:nvSpPr>
        <p:spPr/>
        <p:txBody>
          <a:bodyPr/>
          <a:lstStyle/>
          <a:p>
            <a:r>
              <a:rPr lang="en-US" dirty="0"/>
              <a:t>Telehealth and chronic disease management</a:t>
            </a:r>
          </a:p>
        </p:txBody>
      </p:sp>
      <p:sp>
        <p:nvSpPr>
          <p:cNvPr id="7" name="Text Placeholder 6">
            <a:extLst>
              <a:ext uri="{FF2B5EF4-FFF2-40B4-BE49-F238E27FC236}">
                <a16:creationId xmlns:a16="http://schemas.microsoft.com/office/drawing/2014/main" id="{69525292-4512-44DE-AEDC-E8F3527321AF}"/>
              </a:ext>
            </a:extLst>
          </p:cNvPr>
          <p:cNvSpPr>
            <a:spLocks noGrp="1"/>
          </p:cNvSpPr>
          <p:nvPr>
            <p:ph type="body" sz="quarter" idx="4294967295"/>
          </p:nvPr>
        </p:nvSpPr>
        <p:spPr>
          <a:xfrm>
            <a:off x="527303" y="1399032"/>
            <a:ext cx="8229600" cy="758360"/>
          </a:xfrm>
        </p:spPr>
        <p:txBody>
          <a:bodyPr/>
          <a:lstStyle/>
          <a:p>
            <a:pPr marL="0" indent="0">
              <a:buNone/>
            </a:pPr>
            <a:r>
              <a:rPr lang="en-US" sz="2000" dirty="0"/>
              <a:t>Telehealth is just one example of how our innovative technology, processes, and systems create efficiencies that help control costs. </a:t>
            </a:r>
          </a:p>
        </p:txBody>
      </p:sp>
      <p:sp>
        <p:nvSpPr>
          <p:cNvPr id="63" name="Rectangle 62" descr="&quot;&quot;">
            <a:extLst>
              <a:ext uri="{FF2B5EF4-FFF2-40B4-BE49-F238E27FC236}">
                <a16:creationId xmlns:a16="http://schemas.microsoft.com/office/drawing/2014/main" id="{1D996B7D-2147-47F3-8892-1C29C435D063}"/>
              </a:ext>
              <a:ext uri="{C183D7F6-B498-43B3-948B-1728B52AA6E4}">
                <adec:decorative xmlns:adec="http://schemas.microsoft.com/office/drawing/2017/decorative" val="1"/>
              </a:ext>
            </a:extLst>
          </p:cNvPr>
          <p:cNvSpPr/>
          <p:nvPr/>
        </p:nvSpPr>
        <p:spPr>
          <a:xfrm>
            <a:off x="420401" y="2315489"/>
            <a:ext cx="3158493" cy="3627973"/>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05ECA31A-89AD-41FF-9B72-84CD82503CAA}"/>
              </a:ext>
            </a:extLst>
          </p:cNvPr>
          <p:cNvSpPr/>
          <p:nvPr/>
        </p:nvSpPr>
        <p:spPr>
          <a:xfrm>
            <a:off x="746016" y="2733623"/>
            <a:ext cx="2645276" cy="830997"/>
          </a:xfrm>
          <a:prstGeom prst="rect">
            <a:avLst/>
          </a:prstGeom>
        </p:spPr>
        <p:txBody>
          <a:bodyPr wrap="none">
            <a:spAutoFit/>
          </a:bodyPr>
          <a:lstStyle/>
          <a:p>
            <a:r>
              <a:rPr lang="en-US" sz="4800" dirty="0">
                <a:solidFill>
                  <a:schemeClr val="accent4"/>
                </a:solidFill>
                <a:latin typeface="Arial" panose="020B0604020202020204" pitchFamily="34" charset="0"/>
                <a:cs typeface="Arial" panose="020B0604020202020204" pitchFamily="34" charset="0"/>
              </a:rPr>
              <a:t>Only</a:t>
            </a:r>
            <a:r>
              <a:rPr lang="en-US" sz="4000" dirty="0">
                <a:solidFill>
                  <a:schemeClr val="accent4"/>
                </a:solidFill>
                <a:latin typeface="Arial" panose="020B0604020202020204" pitchFamily="34" charset="0"/>
                <a:cs typeface="Arial" panose="020B0604020202020204" pitchFamily="34" charset="0"/>
              </a:rPr>
              <a:t> </a:t>
            </a:r>
            <a:r>
              <a:rPr lang="en-US" sz="4800" dirty="0">
                <a:solidFill>
                  <a:schemeClr val="accent4"/>
                </a:solidFill>
                <a:latin typeface="Arial" panose="020B0604020202020204" pitchFamily="34" charset="0"/>
                <a:cs typeface="Arial" panose="020B0604020202020204" pitchFamily="34" charset="0"/>
              </a:rPr>
              <a:t>15</a:t>
            </a:r>
            <a:r>
              <a:rPr lang="en-US" sz="4800" baseline="30000" dirty="0">
                <a:solidFill>
                  <a:schemeClr val="accent4"/>
                </a:solidFill>
                <a:latin typeface="Arial" panose="020B0604020202020204" pitchFamily="34" charset="0"/>
                <a:cs typeface="Arial" panose="020B0604020202020204" pitchFamily="34" charset="0"/>
              </a:rPr>
              <a:t>%</a:t>
            </a:r>
            <a:endParaRPr lang="en-US" sz="4400" baseline="30000" dirty="0">
              <a:solidFill>
                <a:schemeClr val="accent4"/>
              </a:solidFill>
            </a:endParaRPr>
          </a:p>
        </p:txBody>
      </p:sp>
      <p:sp>
        <p:nvSpPr>
          <p:cNvPr id="64" name="TextBox 63">
            <a:extLst>
              <a:ext uri="{FF2B5EF4-FFF2-40B4-BE49-F238E27FC236}">
                <a16:creationId xmlns:a16="http://schemas.microsoft.com/office/drawing/2014/main" id="{E121763A-0356-431E-A590-EDAFA4195878}"/>
              </a:ext>
            </a:extLst>
          </p:cNvPr>
          <p:cNvSpPr txBox="1"/>
          <p:nvPr/>
        </p:nvSpPr>
        <p:spPr>
          <a:xfrm>
            <a:off x="725699" y="3472504"/>
            <a:ext cx="2807112" cy="646331"/>
          </a:xfrm>
          <a:prstGeom prst="rect">
            <a:avLst/>
          </a:prstGeom>
          <a:noFill/>
        </p:spPr>
        <p:txBody>
          <a:bodyPr wrap="square" rtlCol="0">
            <a:spAutoFit/>
          </a:bodyPr>
          <a:lstStyle/>
          <a:p>
            <a:r>
              <a:rPr lang="en-US" dirty="0">
                <a:solidFill>
                  <a:schemeClr val="accent4"/>
                </a:solidFill>
                <a:latin typeface="Arial" panose="020B0604020202020204" pitchFamily="34" charset="0"/>
                <a:cs typeface="Arial" panose="020B0604020202020204" pitchFamily="34" charset="0"/>
              </a:rPr>
              <a:t>of doctors nationwide offer telehealth services</a:t>
            </a:r>
            <a:r>
              <a:rPr lang="en-US" baseline="30000" dirty="0">
                <a:solidFill>
                  <a:schemeClr val="accent4"/>
                </a:solidFill>
                <a:latin typeface="Arial" panose="020B0604020202020204" pitchFamily="34" charset="0"/>
                <a:cs typeface="Arial" panose="020B0604020202020204" pitchFamily="34" charset="0"/>
              </a:rPr>
              <a:t>1</a:t>
            </a:r>
            <a:endParaRPr lang="en-US" sz="2400" baseline="30000" dirty="0">
              <a:solidFill>
                <a:schemeClr val="accent4"/>
              </a:solidFill>
              <a:latin typeface="Arial" panose="020B0604020202020204" pitchFamily="34" charset="0"/>
              <a:cs typeface="Arial" panose="020B0604020202020204" pitchFamily="34" charset="0"/>
            </a:endParaRPr>
          </a:p>
        </p:txBody>
      </p:sp>
      <p:cxnSp>
        <p:nvCxnSpPr>
          <p:cNvPr id="8" name="Straight Connector 7" descr="Divider line">
            <a:extLst>
              <a:ext uri="{FF2B5EF4-FFF2-40B4-BE49-F238E27FC236}">
                <a16:creationId xmlns:a16="http://schemas.microsoft.com/office/drawing/2014/main" id="{2FBE3522-36EF-4DE8-AD91-0B8552AAB3BD}"/>
              </a:ext>
              <a:ext uri="{C183D7F6-B498-43B3-948B-1728B52AA6E4}">
                <adec:decorative xmlns:adec="http://schemas.microsoft.com/office/drawing/2017/decorative" val="0"/>
              </a:ext>
            </a:extLst>
          </p:cNvPr>
          <p:cNvCxnSpPr>
            <a:cxnSpLocks/>
          </p:cNvCxnSpPr>
          <p:nvPr/>
        </p:nvCxnSpPr>
        <p:spPr>
          <a:xfrm>
            <a:off x="756398" y="4202780"/>
            <a:ext cx="2548777"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81" name="Rectangle 80">
            <a:extLst>
              <a:ext uri="{FF2B5EF4-FFF2-40B4-BE49-F238E27FC236}">
                <a16:creationId xmlns:a16="http://schemas.microsoft.com/office/drawing/2014/main" id="{95B3BF5A-3DC5-446E-BE78-B13E9050DB4A}"/>
              </a:ext>
            </a:extLst>
          </p:cNvPr>
          <p:cNvSpPr/>
          <p:nvPr/>
        </p:nvSpPr>
        <p:spPr>
          <a:xfrm>
            <a:off x="2082419" y="4246188"/>
            <a:ext cx="1364476" cy="923330"/>
          </a:xfrm>
          <a:prstGeom prst="rect">
            <a:avLst/>
          </a:prstGeom>
        </p:spPr>
        <p:txBody>
          <a:bodyPr wrap="none">
            <a:spAutoFit/>
          </a:bodyPr>
          <a:lstStyle/>
          <a:p>
            <a:r>
              <a:rPr lang="en-US" sz="5400" dirty="0">
                <a:solidFill>
                  <a:schemeClr val="accent4"/>
                </a:solidFill>
                <a:latin typeface="Arial" panose="020B0604020202020204" pitchFamily="34" charset="0"/>
                <a:cs typeface="Arial" panose="020B0604020202020204" pitchFamily="34" charset="0"/>
              </a:rPr>
              <a:t>93</a:t>
            </a:r>
            <a:r>
              <a:rPr lang="en-US" sz="5400" baseline="30000" dirty="0">
                <a:solidFill>
                  <a:schemeClr val="accent4"/>
                </a:solidFill>
                <a:latin typeface="Arial" panose="020B0604020202020204" pitchFamily="34" charset="0"/>
                <a:cs typeface="Arial" panose="020B0604020202020204" pitchFamily="34" charset="0"/>
              </a:rPr>
              <a:t>%</a:t>
            </a:r>
            <a:endParaRPr lang="en-US" sz="4000" baseline="30000" dirty="0">
              <a:solidFill>
                <a:schemeClr val="accent4"/>
              </a:solidFill>
            </a:endParaRPr>
          </a:p>
        </p:txBody>
      </p:sp>
      <p:sp>
        <p:nvSpPr>
          <p:cNvPr id="83" name="TextBox 82">
            <a:extLst>
              <a:ext uri="{FF2B5EF4-FFF2-40B4-BE49-F238E27FC236}">
                <a16:creationId xmlns:a16="http://schemas.microsoft.com/office/drawing/2014/main" id="{B7677B7A-587A-4902-8D74-8BFE0CADA40F}"/>
              </a:ext>
            </a:extLst>
          </p:cNvPr>
          <p:cNvSpPr txBox="1"/>
          <p:nvPr/>
        </p:nvSpPr>
        <p:spPr>
          <a:xfrm>
            <a:off x="1330013" y="5005290"/>
            <a:ext cx="1975162" cy="738664"/>
          </a:xfrm>
          <a:prstGeom prst="rect">
            <a:avLst/>
          </a:prstGeom>
          <a:noFill/>
        </p:spPr>
        <p:txBody>
          <a:bodyPr wrap="square" rtlCol="0">
            <a:spAutoFit/>
          </a:bodyPr>
          <a:lstStyle/>
          <a:p>
            <a:pPr algn="r"/>
            <a:r>
              <a:rPr lang="en-US" sz="1400" dirty="0">
                <a:solidFill>
                  <a:schemeClr val="accent4"/>
                </a:solidFill>
                <a:latin typeface="Arial" panose="020B0604020202020204" pitchFamily="34" charset="0"/>
                <a:cs typeface="Arial" panose="020B0604020202020204" pitchFamily="34" charset="0"/>
              </a:rPr>
              <a:t>of consumers who’ve used telehealth say </a:t>
            </a:r>
            <a:br>
              <a:rPr lang="en-US" sz="1400" dirty="0">
                <a:solidFill>
                  <a:schemeClr val="accent4"/>
                </a:solidFill>
                <a:latin typeface="Arial" panose="020B0604020202020204" pitchFamily="34" charset="0"/>
                <a:cs typeface="Arial" panose="020B0604020202020204" pitchFamily="34" charset="0"/>
              </a:rPr>
            </a:br>
            <a:r>
              <a:rPr lang="en-US" sz="1400" dirty="0">
                <a:solidFill>
                  <a:schemeClr val="accent4"/>
                </a:solidFill>
                <a:latin typeface="Arial" panose="020B0604020202020204" pitchFamily="34" charset="0"/>
                <a:cs typeface="Arial" panose="020B0604020202020204" pitchFamily="34" charset="0"/>
              </a:rPr>
              <a:t>it reduced their costs</a:t>
            </a:r>
            <a:r>
              <a:rPr lang="en-US" sz="1400" baseline="30000" dirty="0">
                <a:solidFill>
                  <a:schemeClr val="accent4"/>
                </a:solidFill>
                <a:latin typeface="Arial" panose="020B0604020202020204" pitchFamily="34" charset="0"/>
                <a:cs typeface="Arial" panose="020B0604020202020204" pitchFamily="34" charset="0"/>
              </a:rPr>
              <a:t>2</a:t>
            </a:r>
          </a:p>
        </p:txBody>
      </p:sp>
      <p:sp>
        <p:nvSpPr>
          <p:cNvPr id="72" name="Rectangle 71" descr="&quot;&quot;">
            <a:extLst>
              <a:ext uri="{FF2B5EF4-FFF2-40B4-BE49-F238E27FC236}">
                <a16:creationId xmlns:a16="http://schemas.microsoft.com/office/drawing/2014/main" id="{503AC861-535D-4D1E-B16A-08DA31F1FC45}"/>
              </a:ext>
              <a:ext uri="{C183D7F6-B498-43B3-948B-1728B52AA6E4}">
                <adec:decorative xmlns:adec="http://schemas.microsoft.com/office/drawing/2017/decorative" val="1"/>
              </a:ext>
            </a:extLst>
          </p:cNvPr>
          <p:cNvSpPr/>
          <p:nvPr/>
        </p:nvSpPr>
        <p:spPr>
          <a:xfrm>
            <a:off x="3578894" y="2315490"/>
            <a:ext cx="5144706" cy="362841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B8374FE5-A18C-4688-8544-8D16ACC0B1BF}"/>
              </a:ext>
            </a:extLst>
          </p:cNvPr>
          <p:cNvSpPr/>
          <p:nvPr/>
        </p:nvSpPr>
        <p:spPr>
          <a:xfrm>
            <a:off x="3824069" y="2492240"/>
            <a:ext cx="4820762" cy="757791"/>
          </a:xfrm>
          <a:prstGeom prst="rect">
            <a:avLst/>
          </a:prstGeom>
        </p:spPr>
        <p:txBody>
          <a:bodyPr wrap="square" numCol="1">
            <a:noAutofit/>
          </a:bodyPr>
          <a:lstStyle/>
          <a:p>
            <a:pPr marL="0" lvl="1" defTabSz="457200" fontAlgn="auto">
              <a:spcBef>
                <a:spcPts val="0"/>
              </a:spcBef>
              <a:spcAft>
                <a:spcPts val="600"/>
              </a:spcAft>
              <a:buClr>
                <a:srgbClr val="303030">
                  <a:lumMod val="25000"/>
                  <a:lumOff val="75000"/>
                </a:srgbClr>
              </a:buClr>
            </a:pPr>
            <a:r>
              <a:rPr lang="en-US" sz="1600" b="1" dirty="0">
                <a:solidFill>
                  <a:schemeClr val="bg1"/>
                </a:solidFill>
                <a:latin typeface="Arial"/>
                <a:cs typeface="Arial"/>
              </a:rPr>
              <a:t>At Kaiser Permanente, telehealth is </a:t>
            </a:r>
            <a:br>
              <a:rPr lang="en-US" sz="1600" b="1" dirty="0">
                <a:solidFill>
                  <a:schemeClr val="bg1"/>
                </a:solidFill>
                <a:latin typeface="Arial"/>
                <a:cs typeface="Arial"/>
              </a:rPr>
            </a:br>
            <a:r>
              <a:rPr lang="en-US" sz="1600" b="1" dirty="0">
                <a:solidFill>
                  <a:schemeClr val="bg1"/>
                </a:solidFill>
                <a:latin typeface="Arial"/>
                <a:cs typeface="Arial"/>
              </a:rPr>
              <a:t>integrated with chronic disease management</a:t>
            </a:r>
          </a:p>
        </p:txBody>
      </p:sp>
      <p:cxnSp>
        <p:nvCxnSpPr>
          <p:cNvPr id="76" name="Straight Connector 75" descr="Divider line">
            <a:extLst>
              <a:ext uri="{FF2B5EF4-FFF2-40B4-BE49-F238E27FC236}">
                <a16:creationId xmlns:a16="http://schemas.microsoft.com/office/drawing/2014/main" id="{8CF23E6F-A7E7-467D-AAFA-3B191CF1736C}"/>
              </a:ext>
              <a:ext uri="{C183D7F6-B498-43B3-948B-1728B52AA6E4}">
                <adec:decorative xmlns:adec="http://schemas.microsoft.com/office/drawing/2017/decorative" val="0"/>
              </a:ext>
            </a:extLst>
          </p:cNvPr>
          <p:cNvCxnSpPr>
            <a:cxnSpLocks/>
          </p:cNvCxnSpPr>
          <p:nvPr/>
        </p:nvCxnSpPr>
        <p:spPr>
          <a:xfrm>
            <a:off x="3811431" y="3200091"/>
            <a:ext cx="4703918"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List of 4 items">
            <a:extLst>
              <a:ext uri="{FF2B5EF4-FFF2-40B4-BE49-F238E27FC236}">
                <a16:creationId xmlns:a16="http://schemas.microsoft.com/office/drawing/2014/main" id="{721EC498-0E78-44D1-96CC-552513A8CC65}"/>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874144" y="3472504"/>
            <a:ext cx="231353" cy="2240565"/>
          </a:xfrm>
          <a:prstGeom prst="rect">
            <a:avLst/>
          </a:prstGeom>
        </p:spPr>
      </p:pic>
      <p:sp>
        <p:nvSpPr>
          <p:cNvPr id="75" name="Rectangle 74">
            <a:extLst>
              <a:ext uri="{FF2B5EF4-FFF2-40B4-BE49-F238E27FC236}">
                <a16:creationId xmlns:a16="http://schemas.microsoft.com/office/drawing/2014/main" id="{E1FBA8A5-10BE-4AEE-87F9-3C5A6D07B6A6}"/>
              </a:ext>
            </a:extLst>
          </p:cNvPr>
          <p:cNvSpPr/>
          <p:nvPr/>
        </p:nvSpPr>
        <p:spPr>
          <a:xfrm>
            <a:off x="3804854" y="3392716"/>
            <a:ext cx="4710495" cy="2709282"/>
          </a:xfrm>
          <a:prstGeom prst="rect">
            <a:avLst/>
          </a:prstGeom>
        </p:spPr>
        <p:txBody>
          <a:bodyPr wrap="square" numCol="1">
            <a:noAutofit/>
          </a:bodyPr>
          <a:lstStyle/>
          <a:p>
            <a:pPr marL="274320" lvl="1" defTabSz="457200" fontAlgn="auto">
              <a:spcBef>
                <a:spcPts val="0"/>
              </a:spcBef>
              <a:spcAft>
                <a:spcPts val="1400"/>
              </a:spcAft>
              <a:buClr>
                <a:srgbClr val="303030">
                  <a:lumMod val="25000"/>
                  <a:lumOff val="75000"/>
                </a:srgbClr>
              </a:buClr>
            </a:pPr>
            <a:r>
              <a:rPr lang="en-US" sz="1400" b="1" dirty="0">
                <a:solidFill>
                  <a:schemeClr val="bg1"/>
                </a:solidFill>
                <a:latin typeface="Arial"/>
                <a:cs typeface="Arial"/>
              </a:rPr>
              <a:t>Connection to electronic health records </a:t>
            </a:r>
            <a:r>
              <a:rPr lang="en-US" sz="1400" dirty="0">
                <a:solidFill>
                  <a:schemeClr val="bg1"/>
                </a:solidFill>
                <a:latin typeface="Arial"/>
                <a:cs typeface="Arial"/>
              </a:rPr>
              <a:t>gives doctors a complete picture of employee health, improving care quality.</a:t>
            </a:r>
          </a:p>
          <a:p>
            <a:pPr marL="274320" lvl="1" defTabSz="457200" fontAlgn="auto">
              <a:spcBef>
                <a:spcPts val="0"/>
              </a:spcBef>
              <a:spcAft>
                <a:spcPts val="1400"/>
              </a:spcAft>
              <a:buClr>
                <a:srgbClr val="303030">
                  <a:lumMod val="25000"/>
                  <a:lumOff val="75000"/>
                </a:srgbClr>
              </a:buClr>
            </a:pPr>
            <a:r>
              <a:rPr lang="en-US" sz="1400" b="1" dirty="0">
                <a:solidFill>
                  <a:schemeClr val="bg1"/>
                </a:solidFill>
                <a:latin typeface="Arial"/>
                <a:cs typeface="Arial"/>
              </a:rPr>
              <a:t>Fewer trips to the doctor’s office </a:t>
            </a:r>
            <a:r>
              <a:rPr lang="en-US" sz="1400" dirty="0">
                <a:solidFill>
                  <a:schemeClr val="bg1"/>
                </a:solidFill>
                <a:latin typeface="Arial"/>
                <a:cs typeface="Arial"/>
              </a:rPr>
              <a:t>means employees take less time off work.</a:t>
            </a:r>
          </a:p>
          <a:p>
            <a:pPr marL="274320" lvl="1" defTabSz="457200" fontAlgn="auto">
              <a:spcBef>
                <a:spcPts val="0"/>
              </a:spcBef>
              <a:spcAft>
                <a:spcPts val="1400"/>
              </a:spcAft>
              <a:buClr>
                <a:srgbClr val="303030">
                  <a:lumMod val="25000"/>
                  <a:lumOff val="75000"/>
                </a:srgbClr>
              </a:buClr>
            </a:pPr>
            <a:r>
              <a:rPr lang="en-US" sz="1400" b="1" dirty="0">
                <a:solidFill>
                  <a:schemeClr val="bg1"/>
                </a:solidFill>
                <a:latin typeface="Arial"/>
                <a:cs typeface="Arial"/>
              </a:rPr>
              <a:t>Convenient preventive care </a:t>
            </a:r>
            <a:r>
              <a:rPr lang="en-US" sz="1400" dirty="0">
                <a:solidFill>
                  <a:schemeClr val="bg1"/>
                </a:solidFill>
                <a:latin typeface="Arial"/>
                <a:cs typeface="Arial"/>
              </a:rPr>
              <a:t>helps identify problems before they become more serious — and more costly.</a:t>
            </a:r>
          </a:p>
          <a:p>
            <a:pPr marL="274320" lvl="1" defTabSz="457200" fontAlgn="auto">
              <a:spcBef>
                <a:spcPts val="0"/>
              </a:spcBef>
              <a:spcAft>
                <a:spcPts val="1400"/>
              </a:spcAft>
              <a:buClr>
                <a:srgbClr val="303030">
                  <a:lumMod val="25000"/>
                  <a:lumOff val="75000"/>
                </a:srgbClr>
              </a:buClr>
            </a:pPr>
            <a:r>
              <a:rPr lang="en-US" sz="1400" b="1" dirty="0">
                <a:solidFill>
                  <a:schemeClr val="bg1"/>
                </a:solidFill>
                <a:latin typeface="Arial"/>
                <a:cs typeface="Arial"/>
              </a:rPr>
              <a:t>Continuous innovation </a:t>
            </a:r>
            <a:r>
              <a:rPr lang="en-US" sz="1400" dirty="0">
                <a:solidFill>
                  <a:schemeClr val="bg1"/>
                </a:solidFill>
                <a:latin typeface="Arial"/>
                <a:cs typeface="Arial"/>
              </a:rPr>
              <a:t>delivers better care, faster.</a:t>
            </a:r>
          </a:p>
        </p:txBody>
      </p:sp>
      <p:sp>
        <p:nvSpPr>
          <p:cNvPr id="52" name="TextBox 51">
            <a:extLst>
              <a:ext uri="{FF2B5EF4-FFF2-40B4-BE49-F238E27FC236}">
                <a16:creationId xmlns:a16="http://schemas.microsoft.com/office/drawing/2014/main" id="{3D4FDB0A-3521-431E-87AA-4FF3DC50769E}"/>
              </a:ext>
            </a:extLst>
          </p:cNvPr>
          <p:cNvSpPr txBox="1"/>
          <p:nvPr/>
        </p:nvSpPr>
        <p:spPr>
          <a:xfrm>
            <a:off x="457200" y="5943463"/>
            <a:ext cx="6146800" cy="230832"/>
          </a:xfrm>
          <a:prstGeom prst="rect">
            <a:avLst/>
          </a:prstGeom>
          <a:noFill/>
        </p:spPr>
        <p:txBody>
          <a:bodyPr wrap="square" rtlCol="0">
            <a:spAutoFit/>
          </a:bodyPr>
          <a:lstStyle/>
          <a:p>
            <a:r>
              <a:rPr lang="en-US" sz="900" baseline="30000" dirty="0">
                <a:solidFill>
                  <a:schemeClr val="tx1">
                    <a:lumMod val="75000"/>
                    <a:lumOff val="25000"/>
                  </a:schemeClr>
                </a:solidFill>
                <a:latin typeface="+mj-lt"/>
              </a:rPr>
              <a:t>1</a:t>
            </a:r>
            <a:r>
              <a:rPr lang="en-US" sz="900" dirty="0">
                <a:solidFill>
                  <a:schemeClr val="tx1">
                    <a:lumMod val="75000"/>
                    <a:lumOff val="25000"/>
                  </a:schemeClr>
                </a:solidFill>
                <a:latin typeface="+mj-lt"/>
              </a:rPr>
              <a:t>Kane and Gillis, </a:t>
            </a:r>
            <a:r>
              <a:rPr lang="en-US" sz="900" i="1" dirty="0">
                <a:solidFill>
                  <a:schemeClr val="tx1">
                    <a:lumMod val="75000"/>
                    <a:lumOff val="25000"/>
                  </a:schemeClr>
                </a:solidFill>
                <a:latin typeface="+mj-lt"/>
              </a:rPr>
              <a:t>Health Affairs, </a:t>
            </a:r>
            <a:r>
              <a:rPr lang="en-US" sz="900" dirty="0">
                <a:solidFill>
                  <a:schemeClr val="tx1">
                    <a:lumMod val="75000"/>
                    <a:lumOff val="25000"/>
                  </a:schemeClr>
                </a:solidFill>
                <a:latin typeface="+mj-lt"/>
              </a:rPr>
              <a:t>December 2018. </a:t>
            </a:r>
            <a:r>
              <a:rPr lang="en-US" sz="900" baseline="30000" dirty="0">
                <a:solidFill>
                  <a:schemeClr val="tx1">
                    <a:lumMod val="75000"/>
                    <a:lumOff val="25000"/>
                  </a:schemeClr>
                </a:solidFill>
                <a:latin typeface="+mj-lt"/>
              </a:rPr>
              <a:t>2</a:t>
            </a:r>
            <a:r>
              <a:rPr lang="en-US" sz="900" dirty="0">
                <a:solidFill>
                  <a:schemeClr val="tx1">
                    <a:lumMod val="75000"/>
                    <a:lumOff val="25000"/>
                  </a:schemeClr>
                </a:solidFill>
                <a:latin typeface="+mj-lt"/>
              </a:rPr>
              <a:t>HealthMine, 2016.</a:t>
            </a:r>
          </a:p>
        </p:txBody>
      </p:sp>
      <p:sp>
        <p:nvSpPr>
          <p:cNvPr id="33" name="Footer Placeholder 3">
            <a:extLst>
              <a:ext uri="{FF2B5EF4-FFF2-40B4-BE49-F238E27FC236}">
                <a16:creationId xmlns:a16="http://schemas.microsoft.com/office/drawing/2014/main" id="{C1B7BF44-9131-42FF-99EB-4981E382E2D4}"/>
              </a:ext>
            </a:extLst>
          </p:cNvPr>
          <p:cNvSpPr>
            <a:spLocks noGrp="1"/>
          </p:cNvSpPr>
          <p:nvPr>
            <p:ph type="ftr" sz="quarter" idx="11"/>
          </p:nvPr>
        </p:nvSpPr>
        <p:spPr>
          <a:xfrm>
            <a:off x="457199" y="336111"/>
            <a:ext cx="4882551" cy="365125"/>
          </a:xfrm>
        </p:spPr>
        <p:txBody>
          <a:bodyPr/>
          <a:lstStyle/>
          <a:p>
            <a:r>
              <a:rPr lang="en-US" dirty="0"/>
              <a:t>INTEGRATED CHRONIC DISEASE MANAGEMENT FOR SMALL BUSINESSES</a:t>
            </a:r>
          </a:p>
          <a:p>
            <a:pPr defTabSz="457200" fontAlgn="auto">
              <a:spcBef>
                <a:spcPts val="300"/>
              </a:spcBef>
              <a:spcAft>
                <a:spcPts val="900"/>
              </a:spcAft>
              <a:buClr>
                <a:schemeClr val="tx1">
                  <a:lumMod val="25000"/>
                  <a:lumOff val="75000"/>
                </a:schemeClr>
              </a:buClr>
              <a:buFont typeface="Wingdings" charset="2"/>
              <a:buNone/>
            </a:pPr>
            <a:endParaRPr lang="en-US" dirty="0"/>
          </a:p>
        </p:txBody>
      </p:sp>
    </p:spTree>
    <p:extLst>
      <p:ext uri="{BB962C8B-B14F-4D97-AF65-F5344CB8AC3E}">
        <p14:creationId xmlns:p14="http://schemas.microsoft.com/office/powerpoint/2010/main" val="728708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2D369-ABEA-44F9-8E6C-CE845355E968}"/>
              </a:ext>
            </a:extLst>
          </p:cNvPr>
          <p:cNvSpPr>
            <a:spLocks noGrp="1"/>
          </p:cNvSpPr>
          <p:nvPr>
            <p:ph type="title"/>
          </p:nvPr>
        </p:nvSpPr>
        <p:spPr/>
        <p:txBody>
          <a:bodyPr>
            <a:noAutofit/>
          </a:bodyPr>
          <a:lstStyle/>
          <a:p>
            <a:r>
              <a:rPr lang="en-US" dirty="0"/>
              <a:t>Kaiser Permanente members can access a broad range of telehealth care options</a:t>
            </a:r>
          </a:p>
        </p:txBody>
      </p:sp>
      <p:pic>
        <p:nvPicPr>
          <p:cNvPr id="5" name="Picture 4" descr="List of five items">
            <a:extLst>
              <a:ext uri="{FF2B5EF4-FFF2-40B4-BE49-F238E27FC236}">
                <a16:creationId xmlns:a16="http://schemas.microsoft.com/office/drawing/2014/main" id="{FC3D42A5-8212-4389-B226-15205416B749}"/>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184984" y="2174142"/>
            <a:ext cx="2707623" cy="3734290"/>
          </a:xfrm>
          <a:prstGeom prst="rect">
            <a:avLst/>
          </a:prstGeom>
        </p:spPr>
      </p:pic>
      <p:sp>
        <p:nvSpPr>
          <p:cNvPr id="8" name="Text Placeholder 7">
            <a:extLst>
              <a:ext uri="{FF2B5EF4-FFF2-40B4-BE49-F238E27FC236}">
                <a16:creationId xmlns:a16="http://schemas.microsoft.com/office/drawing/2014/main" id="{8BA9E99B-48F3-4D6A-A18E-920DA8C22CB2}"/>
              </a:ext>
            </a:extLst>
          </p:cNvPr>
          <p:cNvSpPr>
            <a:spLocks noGrp="1"/>
          </p:cNvSpPr>
          <p:nvPr>
            <p:ph type="body" sz="quarter" idx="10"/>
          </p:nvPr>
        </p:nvSpPr>
        <p:spPr>
          <a:xfrm>
            <a:off x="3878663" y="1892790"/>
            <a:ext cx="4918431" cy="3995545"/>
          </a:xfrm>
        </p:spPr>
        <p:txBody>
          <a:bodyPr/>
          <a:lstStyle/>
          <a:p>
            <a:pPr marL="0" indent="0">
              <a:lnSpc>
                <a:spcPct val="250000"/>
              </a:lnSpc>
              <a:spcBef>
                <a:spcPts val="0"/>
              </a:spcBef>
              <a:spcAft>
                <a:spcPts val="300"/>
              </a:spcAft>
              <a:buNone/>
            </a:pPr>
            <a:r>
              <a:rPr lang="en-US" sz="2000" dirty="0">
                <a:solidFill>
                  <a:schemeClr val="tx2"/>
                </a:solidFill>
              </a:rPr>
              <a:t>Phone appointments</a:t>
            </a:r>
          </a:p>
          <a:p>
            <a:pPr marL="0" indent="0">
              <a:lnSpc>
                <a:spcPct val="250000"/>
              </a:lnSpc>
              <a:spcBef>
                <a:spcPts val="0"/>
              </a:spcBef>
              <a:spcAft>
                <a:spcPts val="300"/>
              </a:spcAft>
              <a:buNone/>
            </a:pPr>
            <a:r>
              <a:rPr lang="en-US" sz="2000" dirty="0">
                <a:solidFill>
                  <a:schemeClr val="tx2"/>
                </a:solidFill>
              </a:rPr>
              <a:t>Video visits</a:t>
            </a:r>
          </a:p>
          <a:p>
            <a:pPr marL="0" indent="0">
              <a:lnSpc>
                <a:spcPct val="250000"/>
              </a:lnSpc>
              <a:spcBef>
                <a:spcPts val="0"/>
              </a:spcBef>
              <a:spcAft>
                <a:spcPts val="300"/>
              </a:spcAft>
              <a:buNone/>
            </a:pPr>
            <a:r>
              <a:rPr lang="en-US" sz="2000" dirty="0">
                <a:solidFill>
                  <a:schemeClr val="tx2"/>
                </a:solidFill>
              </a:rPr>
              <a:t>Email the doctor’s office</a:t>
            </a:r>
          </a:p>
          <a:p>
            <a:pPr marL="0" indent="0">
              <a:lnSpc>
                <a:spcPct val="250000"/>
              </a:lnSpc>
              <a:spcBef>
                <a:spcPts val="0"/>
              </a:spcBef>
              <a:spcAft>
                <a:spcPts val="300"/>
              </a:spcAft>
              <a:buNone/>
            </a:pPr>
            <a:r>
              <a:rPr lang="en-US" sz="2000" dirty="0">
                <a:solidFill>
                  <a:schemeClr val="tx2"/>
                </a:solidFill>
              </a:rPr>
              <a:t>kp.org</a:t>
            </a:r>
          </a:p>
          <a:p>
            <a:pPr marL="0" indent="0">
              <a:lnSpc>
                <a:spcPct val="250000"/>
              </a:lnSpc>
              <a:spcBef>
                <a:spcPts val="0"/>
              </a:spcBef>
              <a:spcAft>
                <a:spcPts val="300"/>
              </a:spcAft>
              <a:buNone/>
            </a:pPr>
            <a:r>
              <a:rPr lang="en-US" sz="2000" dirty="0">
                <a:solidFill>
                  <a:schemeClr val="tx2"/>
                </a:solidFill>
              </a:rPr>
              <a:t>Kaiser Permanente mobile app</a:t>
            </a:r>
          </a:p>
        </p:txBody>
      </p:sp>
      <p:sp>
        <p:nvSpPr>
          <p:cNvPr id="44" name="Footer Placeholder 3">
            <a:extLst>
              <a:ext uri="{FF2B5EF4-FFF2-40B4-BE49-F238E27FC236}">
                <a16:creationId xmlns:a16="http://schemas.microsoft.com/office/drawing/2014/main" id="{4BAAE38C-EEB2-4DD1-AB51-2EE9A9F9CBB8}"/>
              </a:ext>
            </a:extLst>
          </p:cNvPr>
          <p:cNvSpPr>
            <a:spLocks noGrp="1"/>
          </p:cNvSpPr>
          <p:nvPr>
            <p:ph type="ftr" sz="quarter" idx="11"/>
          </p:nvPr>
        </p:nvSpPr>
        <p:spPr/>
        <p:txBody>
          <a:bodyPr/>
          <a:lstStyle/>
          <a:p>
            <a:r>
              <a:rPr lang="en-US" dirty="0"/>
              <a:t>INTEGRATED CHRONIC DISEASE MANAGEMENT FOR SMALL BUSINESSES</a:t>
            </a:r>
          </a:p>
          <a:p>
            <a:pPr defTabSz="457200" fontAlgn="auto">
              <a:spcBef>
                <a:spcPts val="300"/>
              </a:spcBef>
              <a:spcAft>
                <a:spcPts val="900"/>
              </a:spcAft>
              <a:buClr>
                <a:schemeClr val="tx1">
                  <a:lumMod val="25000"/>
                  <a:lumOff val="75000"/>
                </a:schemeClr>
              </a:buClr>
              <a:buFont typeface="Wingdings" charset="2"/>
              <a:buNone/>
            </a:pPr>
            <a:endParaRPr lang="en-US" dirty="0"/>
          </a:p>
        </p:txBody>
      </p:sp>
    </p:spTree>
    <p:extLst>
      <p:ext uri="{BB962C8B-B14F-4D97-AF65-F5344CB8AC3E}">
        <p14:creationId xmlns:p14="http://schemas.microsoft.com/office/powerpoint/2010/main" val="1010499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a:t>Agenda</a:t>
            </a:r>
          </a:p>
        </p:txBody>
      </p:sp>
      <p:pic>
        <p:nvPicPr>
          <p:cNvPr id="8" name="Picture 7" descr="List of three items">
            <a:extLst>
              <a:ext uri="{FF2B5EF4-FFF2-40B4-BE49-F238E27FC236}">
                <a16:creationId xmlns:a16="http://schemas.microsoft.com/office/drawing/2014/main" id="{CBFAFE0F-2E10-462E-8FB9-A0A9559975C3}"/>
              </a:ext>
              <a:ext uri="{C183D7F6-B498-43B3-948B-1728B52AA6E4}">
                <adec:decorative xmlns:adec="http://schemas.microsoft.com/office/drawing/2017/decorative" val="0"/>
              </a:ext>
            </a:extLst>
          </p:cNvPr>
          <p:cNvPicPr>
            <a:picLocks noChangeAspect="1"/>
          </p:cNvPicPr>
          <p:nvPr/>
        </p:nvPicPr>
        <p:blipFill rotWithShape="1">
          <a:blip r:embed="rId3"/>
          <a:srcRect l="6477" t="3821" b="5075"/>
          <a:stretch/>
        </p:blipFill>
        <p:spPr>
          <a:xfrm>
            <a:off x="683294" y="2528801"/>
            <a:ext cx="7907270" cy="1420201"/>
          </a:xfrm>
          <a:prstGeom prst="rect">
            <a:avLst/>
          </a:prstGeom>
        </p:spPr>
      </p:pic>
      <p:sp>
        <p:nvSpPr>
          <p:cNvPr id="5" name="Text Placeholder 4">
            <a:extLst>
              <a:ext uri="{FF2B5EF4-FFF2-40B4-BE49-F238E27FC236}">
                <a16:creationId xmlns:a16="http://schemas.microsoft.com/office/drawing/2014/main" id="{DB1F4862-ADAD-47DB-9ED1-24947C6CEA07}"/>
              </a:ext>
            </a:extLst>
          </p:cNvPr>
          <p:cNvSpPr>
            <a:spLocks noGrp="1"/>
          </p:cNvSpPr>
          <p:nvPr>
            <p:ph type="body" sz="quarter" idx="10"/>
          </p:nvPr>
        </p:nvSpPr>
        <p:spPr>
          <a:xfrm>
            <a:off x="733874" y="2518756"/>
            <a:ext cx="8136082" cy="1558861"/>
          </a:xfrm>
        </p:spPr>
        <p:txBody>
          <a:bodyPr/>
          <a:lstStyle/>
          <a:p>
            <a:pPr marL="280988" indent="-280988">
              <a:spcAft>
                <a:spcPts val="1400"/>
              </a:spcAft>
              <a:buSzPct val="120000"/>
              <a:buBlip>
                <a:blip r:embed="rId4"/>
              </a:buBlip>
            </a:pPr>
            <a:r>
              <a:rPr lang="en-US" sz="2000" dirty="0"/>
              <a:t>Chronic diseases: A case study for health as a business strategy</a:t>
            </a:r>
          </a:p>
          <a:p>
            <a:pPr marL="280988" indent="-280988">
              <a:spcAft>
                <a:spcPts val="1400"/>
              </a:spcAft>
              <a:buSzPct val="120000"/>
              <a:buBlip>
                <a:blip r:embed="rId4"/>
              </a:buBlip>
            </a:pPr>
            <a:r>
              <a:rPr lang="en-US" sz="2000" dirty="0"/>
              <a:t>Kaiser Permanente’s integrated chronic disease management </a:t>
            </a:r>
          </a:p>
          <a:p>
            <a:pPr marL="280988" indent="-280988">
              <a:spcAft>
                <a:spcPts val="1400"/>
              </a:spcAft>
              <a:buSzPct val="120000"/>
              <a:buBlip>
                <a:blip r:embed="rId4"/>
              </a:buBlip>
            </a:pPr>
            <a:r>
              <a:rPr lang="en-US" sz="2000" dirty="0"/>
              <a:t>Appendix</a:t>
            </a:r>
          </a:p>
          <a:p>
            <a:pPr marL="0" indent="0">
              <a:spcAft>
                <a:spcPts val="1400"/>
              </a:spcAft>
              <a:buNone/>
            </a:pPr>
            <a:endParaRPr lang="en-US" sz="2000" dirty="0"/>
          </a:p>
        </p:txBody>
      </p:sp>
      <p:sp>
        <p:nvSpPr>
          <p:cNvPr id="28" name="Footer Placeholder 3">
            <a:extLst>
              <a:ext uri="{FF2B5EF4-FFF2-40B4-BE49-F238E27FC236}">
                <a16:creationId xmlns:a16="http://schemas.microsoft.com/office/drawing/2014/main" id="{19B52181-E258-46E0-BEDE-1A9E767E5F67}"/>
              </a:ext>
            </a:extLst>
          </p:cNvPr>
          <p:cNvSpPr>
            <a:spLocks noGrp="1"/>
          </p:cNvSpPr>
          <p:nvPr>
            <p:ph type="ftr" sz="quarter" idx="11"/>
          </p:nvPr>
        </p:nvSpPr>
        <p:spPr/>
        <p:txBody>
          <a:bodyPr/>
          <a:lstStyle/>
          <a:p>
            <a:r>
              <a:rPr lang="en-US" dirty="0"/>
              <a:t>INTEGRATED CHRONIC DISEASE MANAGEMENT FOR SMALL BUSINESSES</a:t>
            </a:r>
          </a:p>
          <a:p>
            <a:endParaRPr lang="en-US" dirty="0"/>
          </a:p>
        </p:txBody>
      </p:sp>
    </p:spTree>
    <p:extLst>
      <p:ext uri="{BB962C8B-B14F-4D97-AF65-F5344CB8AC3E}">
        <p14:creationId xmlns:p14="http://schemas.microsoft.com/office/powerpoint/2010/main" val="30605762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6F261-DA65-4169-8429-A489E58A8EC6}"/>
              </a:ext>
            </a:extLst>
          </p:cNvPr>
          <p:cNvSpPr>
            <a:spLocks noGrp="1"/>
          </p:cNvSpPr>
          <p:nvPr>
            <p:ph type="title"/>
          </p:nvPr>
        </p:nvSpPr>
        <p:spPr>
          <a:xfrm>
            <a:off x="461070" y="782630"/>
            <a:ext cx="8187630" cy="1095347"/>
          </a:xfrm>
        </p:spPr>
        <p:txBody>
          <a:bodyPr/>
          <a:lstStyle/>
          <a:p>
            <a:r>
              <a:rPr lang="en-US" dirty="0"/>
              <a:t>Telehealth </a:t>
            </a:r>
            <a:r>
              <a:rPr lang="en-US" dirty="0">
                <a:solidFill>
                  <a:srgbClr val="303030">
                    <a:lumMod val="75000"/>
                    <a:lumOff val="25000"/>
                  </a:srgbClr>
                </a:solidFill>
              </a:rPr>
              <a:t>uses resources more effectively and keeps costs down</a:t>
            </a:r>
            <a:endParaRPr lang="en-US" dirty="0"/>
          </a:p>
        </p:txBody>
      </p:sp>
      <p:pic>
        <p:nvPicPr>
          <p:cNvPr id="4" name="Picture 3" descr="Heading 2">
            <a:extLst>
              <a:ext uri="{FF2B5EF4-FFF2-40B4-BE49-F238E27FC236}">
                <a16:creationId xmlns:a16="http://schemas.microsoft.com/office/drawing/2014/main" id="{F7946130-4F7D-4D97-A832-41F93797DCAF}"/>
              </a:ext>
            </a:extLst>
          </p:cNvPr>
          <p:cNvPicPr>
            <a:picLocks noChangeAspect="1"/>
          </p:cNvPicPr>
          <p:nvPr/>
        </p:nvPicPr>
        <p:blipFill>
          <a:blip r:embed="rId3"/>
          <a:stretch>
            <a:fillRect/>
          </a:stretch>
        </p:blipFill>
        <p:spPr>
          <a:xfrm>
            <a:off x="676639" y="1985672"/>
            <a:ext cx="356997" cy="479611"/>
          </a:xfrm>
          <a:prstGeom prst="rect">
            <a:avLst/>
          </a:prstGeom>
        </p:spPr>
      </p:pic>
      <p:sp>
        <p:nvSpPr>
          <p:cNvPr id="117" name="TextBox 116">
            <a:extLst>
              <a:ext uri="{FF2B5EF4-FFF2-40B4-BE49-F238E27FC236}">
                <a16:creationId xmlns:a16="http://schemas.microsoft.com/office/drawing/2014/main" id="{EF0F3BD5-A28F-4438-9C7E-4FF3C8EF5B28}"/>
              </a:ext>
            </a:extLst>
          </p:cNvPr>
          <p:cNvSpPr txBox="1"/>
          <p:nvPr/>
        </p:nvSpPr>
        <p:spPr>
          <a:xfrm>
            <a:off x="1058258" y="1982383"/>
            <a:ext cx="2194807" cy="400110"/>
          </a:xfrm>
          <a:prstGeom prst="rect">
            <a:avLst/>
          </a:prstGeom>
          <a:noFill/>
        </p:spPr>
        <p:txBody>
          <a:bodyPr wrap="square" rtlCol="0">
            <a:spAutoFit/>
          </a:bodyPr>
          <a:lstStyle>
            <a:defPPr>
              <a:defRPr lang="en-US"/>
            </a:defPPr>
            <a:lvl1pPr>
              <a:defRPr>
                <a:solidFill>
                  <a:schemeClr val="tx2"/>
                </a:solidFill>
              </a:defRPr>
            </a:lvl1pPr>
          </a:lstStyle>
          <a:p>
            <a:r>
              <a:rPr lang="en-US" sz="2000" dirty="0">
                <a:solidFill>
                  <a:schemeClr val="accent4"/>
                </a:solidFill>
                <a:latin typeface="+mj-lt"/>
              </a:rPr>
              <a:t>Phone</a:t>
            </a:r>
          </a:p>
        </p:txBody>
      </p:sp>
      <p:sp>
        <p:nvSpPr>
          <p:cNvPr id="115" name="Rectangle 114">
            <a:extLst>
              <a:ext uri="{FF2B5EF4-FFF2-40B4-BE49-F238E27FC236}">
                <a16:creationId xmlns:a16="http://schemas.microsoft.com/office/drawing/2014/main" id="{49F04680-514C-409D-AD89-A1E7F27AC2C5}"/>
              </a:ext>
            </a:extLst>
          </p:cNvPr>
          <p:cNvSpPr/>
          <p:nvPr/>
        </p:nvSpPr>
        <p:spPr>
          <a:xfrm>
            <a:off x="656777" y="2475008"/>
            <a:ext cx="2004075" cy="492443"/>
          </a:xfrm>
          <a:prstGeom prst="rect">
            <a:avLst/>
          </a:prstGeom>
        </p:spPr>
        <p:txBody>
          <a:bodyPr wrap="none">
            <a:spAutoFit/>
          </a:bodyPr>
          <a:lstStyle/>
          <a:p>
            <a:r>
              <a:rPr lang="en-US" sz="2600" b="1" dirty="0">
                <a:solidFill>
                  <a:schemeClr val="tx2"/>
                </a:solidFill>
                <a:latin typeface="+mj-lt"/>
                <a:cs typeface="Arial"/>
              </a:rPr>
              <a:t>51.6 million</a:t>
            </a:r>
            <a:endParaRPr lang="en-US" sz="2600" b="1" dirty="0">
              <a:solidFill>
                <a:schemeClr val="tx2"/>
              </a:solidFill>
              <a:latin typeface="+mj-lt"/>
            </a:endParaRPr>
          </a:p>
        </p:txBody>
      </p:sp>
      <p:sp>
        <p:nvSpPr>
          <p:cNvPr id="116" name="TextBox 115">
            <a:extLst>
              <a:ext uri="{FF2B5EF4-FFF2-40B4-BE49-F238E27FC236}">
                <a16:creationId xmlns:a16="http://schemas.microsoft.com/office/drawing/2014/main" id="{6925F686-3941-40F3-B800-9C2BFD05FBAF}"/>
              </a:ext>
            </a:extLst>
          </p:cNvPr>
          <p:cNvSpPr txBox="1"/>
          <p:nvPr/>
        </p:nvSpPr>
        <p:spPr>
          <a:xfrm>
            <a:off x="656777" y="2891523"/>
            <a:ext cx="2750810" cy="276999"/>
          </a:xfrm>
          <a:prstGeom prst="rect">
            <a:avLst/>
          </a:prstGeom>
          <a:noFill/>
        </p:spPr>
        <p:txBody>
          <a:bodyPr wrap="square" rtlCol="0">
            <a:spAutoFit/>
          </a:bodyPr>
          <a:lstStyle/>
          <a:p>
            <a:pPr eaLnBrk="0" fontAlgn="base" hangingPunct="0">
              <a:spcBef>
                <a:spcPct val="0"/>
              </a:spcBef>
              <a:spcAft>
                <a:spcPct val="0"/>
              </a:spcAft>
            </a:pPr>
            <a:r>
              <a:rPr lang="en-US" sz="1200" dirty="0">
                <a:solidFill>
                  <a:schemeClr val="tx1">
                    <a:lumMod val="75000"/>
                    <a:lumOff val="25000"/>
                  </a:schemeClr>
                </a:solidFill>
                <a:latin typeface="+mj-lt"/>
                <a:cs typeface="Arial"/>
              </a:rPr>
              <a:t>phone calls in 2018</a:t>
            </a:r>
          </a:p>
        </p:txBody>
      </p:sp>
      <p:sp>
        <p:nvSpPr>
          <p:cNvPr id="151" name="36%">
            <a:extLst>
              <a:ext uri="{FF2B5EF4-FFF2-40B4-BE49-F238E27FC236}">
                <a16:creationId xmlns:a16="http://schemas.microsoft.com/office/drawing/2014/main" id="{0891F51E-33DA-4474-BF94-6153092A3CA9}"/>
              </a:ext>
            </a:extLst>
          </p:cNvPr>
          <p:cNvSpPr/>
          <p:nvPr/>
        </p:nvSpPr>
        <p:spPr>
          <a:xfrm>
            <a:off x="656777" y="3210052"/>
            <a:ext cx="753732" cy="492443"/>
          </a:xfrm>
          <a:prstGeom prst="rect">
            <a:avLst/>
          </a:prstGeom>
        </p:spPr>
        <p:txBody>
          <a:bodyPr wrap="none">
            <a:spAutoFit/>
          </a:bodyPr>
          <a:lstStyle/>
          <a:p>
            <a:r>
              <a:rPr lang="en-US" sz="2600" b="1" dirty="0">
                <a:solidFill>
                  <a:schemeClr val="tx2"/>
                </a:solidFill>
                <a:latin typeface="+mj-lt"/>
                <a:cs typeface="Arial"/>
              </a:rPr>
              <a:t>36</a:t>
            </a:r>
            <a:r>
              <a:rPr lang="en-US" sz="2600" b="1" baseline="30000" dirty="0">
                <a:solidFill>
                  <a:schemeClr val="tx2"/>
                </a:solidFill>
                <a:latin typeface="+mj-lt"/>
                <a:cs typeface="Arial"/>
              </a:rPr>
              <a:t>%</a:t>
            </a:r>
          </a:p>
        </p:txBody>
      </p:sp>
      <p:sp>
        <p:nvSpPr>
          <p:cNvPr id="152" name="TextBox 151">
            <a:extLst>
              <a:ext uri="{FF2B5EF4-FFF2-40B4-BE49-F238E27FC236}">
                <a16:creationId xmlns:a16="http://schemas.microsoft.com/office/drawing/2014/main" id="{74EAF51A-A43C-45A0-9BF0-2AE537E69F67}"/>
              </a:ext>
            </a:extLst>
          </p:cNvPr>
          <p:cNvSpPr txBox="1"/>
          <p:nvPr/>
        </p:nvSpPr>
        <p:spPr>
          <a:xfrm>
            <a:off x="1345579" y="3276728"/>
            <a:ext cx="2383848" cy="276999"/>
          </a:xfrm>
          <a:prstGeom prst="rect">
            <a:avLst/>
          </a:prstGeom>
          <a:noFill/>
        </p:spPr>
        <p:txBody>
          <a:bodyPr wrap="square" rtlCol="0">
            <a:spAutoFit/>
          </a:bodyPr>
          <a:lstStyle/>
          <a:p>
            <a:pPr eaLnBrk="0" fontAlgn="base" hangingPunct="0">
              <a:spcBef>
                <a:spcPct val="0"/>
              </a:spcBef>
              <a:spcAft>
                <a:spcPct val="0"/>
              </a:spcAft>
            </a:pPr>
            <a:r>
              <a:rPr lang="en-US" sz="1200" dirty="0">
                <a:solidFill>
                  <a:schemeClr val="tx1">
                    <a:lumMod val="75000"/>
                    <a:lumOff val="25000"/>
                  </a:schemeClr>
                </a:solidFill>
                <a:latin typeface="+mj-lt"/>
                <a:cs typeface="Arial"/>
              </a:rPr>
              <a:t>of all care touches</a:t>
            </a:r>
          </a:p>
        </p:txBody>
      </p:sp>
      <p:sp>
        <p:nvSpPr>
          <p:cNvPr id="118" name="Rectangle 117">
            <a:extLst>
              <a:ext uri="{FF2B5EF4-FFF2-40B4-BE49-F238E27FC236}">
                <a16:creationId xmlns:a16="http://schemas.microsoft.com/office/drawing/2014/main" id="{41EE1FBB-C8CC-48EC-AB98-ED570DDE9FFD}"/>
              </a:ext>
            </a:extLst>
          </p:cNvPr>
          <p:cNvSpPr/>
          <p:nvPr/>
        </p:nvSpPr>
        <p:spPr>
          <a:xfrm>
            <a:off x="652738" y="3835524"/>
            <a:ext cx="3041217" cy="215444"/>
          </a:xfrm>
          <a:prstGeom prst="rect">
            <a:avLst/>
          </a:prstGeom>
        </p:spPr>
        <p:txBody>
          <a:bodyPr wrap="none">
            <a:spAutoFit/>
          </a:bodyPr>
          <a:lstStyle/>
          <a:p>
            <a:r>
              <a:rPr lang="en-US" sz="800" dirty="0">
                <a:solidFill>
                  <a:srgbClr val="303030">
                    <a:lumMod val="75000"/>
                    <a:lumOff val="25000"/>
                  </a:srgbClr>
                </a:solidFill>
                <a:latin typeface="+mj-lt"/>
              </a:rPr>
              <a:t>Source: </a:t>
            </a:r>
            <a:r>
              <a:rPr lang="en-US" sz="800" i="1" dirty="0">
                <a:solidFill>
                  <a:srgbClr val="303030">
                    <a:lumMod val="75000"/>
                    <a:lumOff val="25000"/>
                  </a:srgbClr>
                </a:solidFill>
                <a:latin typeface="+mj-lt"/>
              </a:rPr>
              <a:t>Core Value Metrics Report</a:t>
            </a:r>
            <a:r>
              <a:rPr lang="en-US" sz="800" dirty="0">
                <a:solidFill>
                  <a:srgbClr val="303030">
                    <a:lumMod val="75000"/>
                    <a:lumOff val="25000"/>
                  </a:srgbClr>
                </a:solidFill>
                <a:latin typeface="+mj-lt"/>
              </a:rPr>
              <a:t>, Kaiser Permanente, 2019.</a:t>
            </a:r>
          </a:p>
        </p:txBody>
      </p:sp>
      <p:pic>
        <p:nvPicPr>
          <p:cNvPr id="7" name="Picture 6" descr="Heading 2">
            <a:extLst>
              <a:ext uri="{FF2B5EF4-FFF2-40B4-BE49-F238E27FC236}">
                <a16:creationId xmlns:a16="http://schemas.microsoft.com/office/drawing/2014/main" id="{45208651-EDC4-47CD-9A81-976F86FFF8AC}"/>
              </a:ext>
            </a:extLst>
          </p:cNvPr>
          <p:cNvPicPr>
            <a:picLocks noChangeAspect="1"/>
          </p:cNvPicPr>
          <p:nvPr/>
        </p:nvPicPr>
        <p:blipFill>
          <a:blip r:embed="rId4"/>
          <a:stretch>
            <a:fillRect/>
          </a:stretch>
        </p:blipFill>
        <p:spPr>
          <a:xfrm>
            <a:off x="683482" y="4326408"/>
            <a:ext cx="399900" cy="360267"/>
          </a:xfrm>
          <a:prstGeom prst="rect">
            <a:avLst/>
          </a:prstGeom>
        </p:spPr>
      </p:pic>
      <p:sp>
        <p:nvSpPr>
          <p:cNvPr id="129" name="TextBox 128">
            <a:extLst>
              <a:ext uri="{FF2B5EF4-FFF2-40B4-BE49-F238E27FC236}">
                <a16:creationId xmlns:a16="http://schemas.microsoft.com/office/drawing/2014/main" id="{D0633600-DC0E-41C9-A69F-A9C3815C8ED4}"/>
              </a:ext>
            </a:extLst>
          </p:cNvPr>
          <p:cNvSpPr txBox="1"/>
          <p:nvPr/>
        </p:nvSpPr>
        <p:spPr>
          <a:xfrm>
            <a:off x="1277119" y="4318482"/>
            <a:ext cx="2194807" cy="400110"/>
          </a:xfrm>
          <a:prstGeom prst="rect">
            <a:avLst/>
          </a:prstGeom>
          <a:noFill/>
        </p:spPr>
        <p:txBody>
          <a:bodyPr wrap="square" rtlCol="0">
            <a:spAutoFit/>
          </a:bodyPr>
          <a:lstStyle>
            <a:defPPr>
              <a:defRPr lang="en-US"/>
            </a:defPPr>
            <a:lvl1pPr>
              <a:defRPr>
                <a:solidFill>
                  <a:schemeClr val="tx2"/>
                </a:solidFill>
              </a:defRPr>
            </a:lvl1pPr>
          </a:lstStyle>
          <a:p>
            <a:r>
              <a:rPr lang="en-US" sz="2000" dirty="0">
                <a:solidFill>
                  <a:schemeClr val="accent4"/>
                </a:solidFill>
                <a:latin typeface="+mj-lt"/>
              </a:rPr>
              <a:t>Email</a:t>
            </a:r>
          </a:p>
        </p:txBody>
      </p:sp>
      <p:sp>
        <p:nvSpPr>
          <p:cNvPr id="137" name="Rectangle 136">
            <a:extLst>
              <a:ext uri="{FF2B5EF4-FFF2-40B4-BE49-F238E27FC236}">
                <a16:creationId xmlns:a16="http://schemas.microsoft.com/office/drawing/2014/main" id="{5354CD2F-9C4A-4C00-A1E6-180B99FD5633}"/>
              </a:ext>
            </a:extLst>
          </p:cNvPr>
          <p:cNvSpPr/>
          <p:nvPr/>
        </p:nvSpPr>
        <p:spPr>
          <a:xfrm>
            <a:off x="652737" y="4797343"/>
            <a:ext cx="2283756" cy="492443"/>
          </a:xfrm>
          <a:prstGeom prst="rect">
            <a:avLst/>
          </a:prstGeom>
        </p:spPr>
        <p:txBody>
          <a:bodyPr wrap="square">
            <a:spAutoFit/>
          </a:bodyPr>
          <a:lstStyle/>
          <a:p>
            <a:r>
              <a:rPr lang="en-US" sz="2600" b="1" dirty="0">
                <a:solidFill>
                  <a:schemeClr val="tx2"/>
                </a:solidFill>
                <a:latin typeface="+mj-lt"/>
                <a:cs typeface="Arial"/>
              </a:rPr>
              <a:t>37.1 million</a:t>
            </a:r>
            <a:endParaRPr lang="en-US" sz="2600" b="1" dirty="0">
              <a:solidFill>
                <a:schemeClr val="tx2"/>
              </a:solidFill>
              <a:latin typeface="+mj-lt"/>
            </a:endParaRPr>
          </a:p>
        </p:txBody>
      </p:sp>
      <p:sp>
        <p:nvSpPr>
          <p:cNvPr id="138" name="TextBox 137">
            <a:extLst>
              <a:ext uri="{FF2B5EF4-FFF2-40B4-BE49-F238E27FC236}">
                <a16:creationId xmlns:a16="http://schemas.microsoft.com/office/drawing/2014/main" id="{DAC1A9FC-5CC7-45A3-8CB1-B67F8F33F1FB}"/>
              </a:ext>
            </a:extLst>
          </p:cNvPr>
          <p:cNvSpPr txBox="1"/>
          <p:nvPr/>
        </p:nvSpPr>
        <p:spPr>
          <a:xfrm>
            <a:off x="652736" y="5182819"/>
            <a:ext cx="3244303" cy="276999"/>
          </a:xfrm>
          <a:prstGeom prst="rect">
            <a:avLst/>
          </a:prstGeom>
          <a:noFill/>
        </p:spPr>
        <p:txBody>
          <a:bodyPr wrap="square" rtlCol="0">
            <a:spAutoFit/>
          </a:bodyPr>
          <a:lstStyle/>
          <a:p>
            <a:pPr eaLnBrk="0" fontAlgn="base" hangingPunct="0">
              <a:spcBef>
                <a:spcPct val="0"/>
              </a:spcBef>
              <a:spcAft>
                <a:spcPct val="0"/>
              </a:spcAft>
            </a:pPr>
            <a:r>
              <a:rPr lang="en-US" sz="1200" dirty="0">
                <a:solidFill>
                  <a:schemeClr val="tx1">
                    <a:lumMod val="75000"/>
                    <a:lumOff val="25000"/>
                  </a:schemeClr>
                </a:solidFill>
                <a:latin typeface="+mj-lt"/>
                <a:cs typeface="Arial"/>
              </a:rPr>
              <a:t>member emails in 2018</a:t>
            </a:r>
          </a:p>
        </p:txBody>
      </p:sp>
      <p:sp>
        <p:nvSpPr>
          <p:cNvPr id="135" name="Rectangle 134">
            <a:extLst>
              <a:ext uri="{FF2B5EF4-FFF2-40B4-BE49-F238E27FC236}">
                <a16:creationId xmlns:a16="http://schemas.microsoft.com/office/drawing/2014/main" id="{B0298455-E7CD-4D67-8D1B-9ACF4C93DC39}"/>
              </a:ext>
            </a:extLst>
          </p:cNvPr>
          <p:cNvSpPr/>
          <p:nvPr/>
        </p:nvSpPr>
        <p:spPr>
          <a:xfrm>
            <a:off x="652738" y="5521531"/>
            <a:ext cx="954032" cy="492443"/>
          </a:xfrm>
          <a:prstGeom prst="rect">
            <a:avLst/>
          </a:prstGeom>
        </p:spPr>
        <p:txBody>
          <a:bodyPr wrap="square">
            <a:spAutoFit/>
          </a:bodyPr>
          <a:lstStyle/>
          <a:p>
            <a:r>
              <a:rPr lang="en-US" sz="2600" b="1" dirty="0">
                <a:solidFill>
                  <a:schemeClr val="tx2"/>
                </a:solidFill>
                <a:latin typeface="+mj-lt"/>
                <a:cs typeface="Arial"/>
              </a:rPr>
              <a:t>26</a:t>
            </a:r>
            <a:r>
              <a:rPr lang="en-US" sz="2600" b="1" baseline="30000" dirty="0">
                <a:solidFill>
                  <a:schemeClr val="tx2"/>
                </a:solidFill>
                <a:latin typeface="+mj-lt"/>
                <a:cs typeface="Arial"/>
              </a:rPr>
              <a:t>%</a:t>
            </a:r>
            <a:endParaRPr lang="en-US" sz="2600" b="1" baseline="30000" dirty="0">
              <a:solidFill>
                <a:schemeClr val="tx2">
                  <a:lumMod val="75000"/>
                </a:schemeClr>
              </a:solidFill>
              <a:latin typeface="+mj-lt"/>
            </a:endParaRPr>
          </a:p>
        </p:txBody>
      </p:sp>
      <p:sp>
        <p:nvSpPr>
          <p:cNvPr id="136" name="TextBox 135">
            <a:extLst>
              <a:ext uri="{FF2B5EF4-FFF2-40B4-BE49-F238E27FC236}">
                <a16:creationId xmlns:a16="http://schemas.microsoft.com/office/drawing/2014/main" id="{A1CDBD5C-AC76-4FDC-B02C-DA7CCE6327B4}"/>
              </a:ext>
            </a:extLst>
          </p:cNvPr>
          <p:cNvSpPr txBox="1"/>
          <p:nvPr/>
        </p:nvSpPr>
        <p:spPr>
          <a:xfrm>
            <a:off x="1336837" y="5525805"/>
            <a:ext cx="2415790" cy="276999"/>
          </a:xfrm>
          <a:prstGeom prst="rect">
            <a:avLst/>
          </a:prstGeom>
          <a:noFill/>
        </p:spPr>
        <p:txBody>
          <a:bodyPr wrap="square" rtlCol="0">
            <a:spAutoFit/>
          </a:bodyPr>
          <a:lstStyle/>
          <a:p>
            <a:pPr eaLnBrk="0" fontAlgn="base" hangingPunct="0">
              <a:spcBef>
                <a:spcPct val="0"/>
              </a:spcBef>
              <a:spcAft>
                <a:spcPct val="0"/>
              </a:spcAft>
            </a:pPr>
            <a:r>
              <a:rPr lang="en-US" sz="1200" dirty="0">
                <a:solidFill>
                  <a:schemeClr val="tx1">
                    <a:lumMod val="75000"/>
                    <a:lumOff val="25000"/>
                  </a:schemeClr>
                </a:solidFill>
                <a:latin typeface="+mj-lt"/>
                <a:cs typeface="Arial"/>
              </a:rPr>
              <a:t>of all care touches </a:t>
            </a:r>
          </a:p>
        </p:txBody>
      </p:sp>
      <p:sp>
        <p:nvSpPr>
          <p:cNvPr id="130" name="Rectangle 129">
            <a:extLst>
              <a:ext uri="{FF2B5EF4-FFF2-40B4-BE49-F238E27FC236}">
                <a16:creationId xmlns:a16="http://schemas.microsoft.com/office/drawing/2014/main" id="{B96E7CB4-0AB7-4035-AA27-BBECC94CD1D4}"/>
              </a:ext>
            </a:extLst>
          </p:cNvPr>
          <p:cNvSpPr/>
          <p:nvPr/>
        </p:nvSpPr>
        <p:spPr>
          <a:xfrm>
            <a:off x="620675" y="6001677"/>
            <a:ext cx="3041217" cy="215444"/>
          </a:xfrm>
          <a:prstGeom prst="rect">
            <a:avLst/>
          </a:prstGeom>
        </p:spPr>
        <p:txBody>
          <a:bodyPr wrap="none">
            <a:spAutoFit/>
          </a:bodyPr>
          <a:lstStyle/>
          <a:p>
            <a:r>
              <a:rPr lang="en-US" sz="800" dirty="0">
                <a:solidFill>
                  <a:srgbClr val="303030">
                    <a:lumMod val="75000"/>
                    <a:lumOff val="25000"/>
                  </a:srgbClr>
                </a:solidFill>
                <a:latin typeface="+mj-lt"/>
              </a:rPr>
              <a:t>Source: </a:t>
            </a:r>
            <a:r>
              <a:rPr lang="en-US" sz="800" i="1" dirty="0">
                <a:solidFill>
                  <a:srgbClr val="303030">
                    <a:lumMod val="75000"/>
                    <a:lumOff val="25000"/>
                  </a:srgbClr>
                </a:solidFill>
                <a:latin typeface="+mj-lt"/>
              </a:rPr>
              <a:t>Core Value Metrics Report</a:t>
            </a:r>
            <a:r>
              <a:rPr lang="en-US" sz="800" dirty="0">
                <a:solidFill>
                  <a:srgbClr val="303030">
                    <a:lumMod val="75000"/>
                    <a:lumOff val="25000"/>
                  </a:srgbClr>
                </a:solidFill>
                <a:latin typeface="+mj-lt"/>
              </a:rPr>
              <a:t>, Kaiser Permanente, 2019.</a:t>
            </a:r>
          </a:p>
        </p:txBody>
      </p:sp>
      <p:sp>
        <p:nvSpPr>
          <p:cNvPr id="5" name="TextBox 4">
            <a:extLst>
              <a:ext uri="{FF2B5EF4-FFF2-40B4-BE49-F238E27FC236}">
                <a16:creationId xmlns:a16="http://schemas.microsoft.com/office/drawing/2014/main" id="{89D385F8-7A71-4D98-91B7-E5A947B8146E}"/>
              </a:ext>
            </a:extLst>
          </p:cNvPr>
          <p:cNvSpPr txBox="1"/>
          <p:nvPr/>
        </p:nvSpPr>
        <p:spPr>
          <a:xfrm>
            <a:off x="600721" y="6167315"/>
            <a:ext cx="3888022" cy="215444"/>
          </a:xfrm>
          <a:prstGeom prst="rect">
            <a:avLst/>
          </a:prstGeom>
          <a:noFill/>
        </p:spPr>
        <p:txBody>
          <a:bodyPr wrap="square" rtlCol="0">
            <a:spAutoFit/>
          </a:bodyPr>
          <a:lstStyle/>
          <a:p>
            <a:pPr eaLnBrk="0" fontAlgn="base" hangingPunct="0">
              <a:spcBef>
                <a:spcPct val="0"/>
              </a:spcBef>
              <a:spcAft>
                <a:spcPct val="0"/>
              </a:spcAft>
            </a:pPr>
            <a:r>
              <a:rPr lang="en-US" sz="800" dirty="0">
                <a:solidFill>
                  <a:schemeClr val="tx1">
                    <a:lumMod val="75000"/>
                    <a:lumOff val="25000"/>
                  </a:schemeClr>
                </a:solidFill>
                <a:latin typeface="+mj-lt"/>
                <a:cs typeface="Arial"/>
              </a:rPr>
              <a:t>Note: </a:t>
            </a:r>
            <a:r>
              <a:rPr lang="en-US" sz="800" dirty="0">
                <a:solidFill>
                  <a:schemeClr val="tx1">
                    <a:lumMod val="75000"/>
                    <a:lumOff val="25000"/>
                  </a:schemeClr>
                </a:solidFill>
                <a:latin typeface="+mj-lt"/>
              </a:rPr>
              <a:t>Data does not include Kaiser Permanente Washington.</a:t>
            </a:r>
          </a:p>
        </p:txBody>
      </p:sp>
      <p:pic>
        <p:nvPicPr>
          <p:cNvPr id="6" name="Picture 5" descr="Heading 2">
            <a:extLst>
              <a:ext uri="{FF2B5EF4-FFF2-40B4-BE49-F238E27FC236}">
                <a16:creationId xmlns:a16="http://schemas.microsoft.com/office/drawing/2014/main" id="{8F78AC1C-2209-419A-B127-0EC51365393D}"/>
              </a:ext>
            </a:extLst>
          </p:cNvPr>
          <p:cNvPicPr>
            <a:picLocks noChangeAspect="1"/>
          </p:cNvPicPr>
          <p:nvPr/>
        </p:nvPicPr>
        <p:blipFill>
          <a:blip r:embed="rId5"/>
          <a:stretch>
            <a:fillRect/>
          </a:stretch>
        </p:blipFill>
        <p:spPr>
          <a:xfrm>
            <a:off x="4448214" y="1961352"/>
            <a:ext cx="483750" cy="450333"/>
          </a:xfrm>
          <a:prstGeom prst="rect">
            <a:avLst/>
          </a:prstGeom>
        </p:spPr>
      </p:pic>
      <p:sp>
        <p:nvSpPr>
          <p:cNvPr id="51" name="TextBox 50">
            <a:extLst>
              <a:ext uri="{FF2B5EF4-FFF2-40B4-BE49-F238E27FC236}">
                <a16:creationId xmlns:a16="http://schemas.microsoft.com/office/drawing/2014/main" id="{18A06FE0-F849-4B5E-9A36-6C65DE943113}"/>
              </a:ext>
            </a:extLst>
          </p:cNvPr>
          <p:cNvSpPr txBox="1"/>
          <p:nvPr/>
        </p:nvSpPr>
        <p:spPr>
          <a:xfrm>
            <a:off x="5076739" y="1982383"/>
            <a:ext cx="2745792" cy="400110"/>
          </a:xfrm>
          <a:prstGeom prst="rect">
            <a:avLst/>
          </a:prstGeom>
          <a:noFill/>
        </p:spPr>
        <p:txBody>
          <a:bodyPr wrap="square" rtlCol="0">
            <a:spAutoFit/>
          </a:bodyPr>
          <a:lstStyle>
            <a:defPPr>
              <a:defRPr lang="en-US"/>
            </a:defPPr>
            <a:lvl1pPr>
              <a:defRPr>
                <a:solidFill>
                  <a:schemeClr val="tx2"/>
                </a:solidFill>
              </a:defRPr>
            </a:lvl1pPr>
          </a:lstStyle>
          <a:p>
            <a:r>
              <a:rPr lang="en-US" sz="2000" dirty="0">
                <a:solidFill>
                  <a:schemeClr val="accent4"/>
                </a:solidFill>
                <a:latin typeface="+mj-lt"/>
              </a:rPr>
              <a:t>kp.org </a:t>
            </a:r>
          </a:p>
        </p:txBody>
      </p:sp>
      <p:sp>
        <p:nvSpPr>
          <p:cNvPr id="54" name="Rectangle 53">
            <a:extLst>
              <a:ext uri="{FF2B5EF4-FFF2-40B4-BE49-F238E27FC236}">
                <a16:creationId xmlns:a16="http://schemas.microsoft.com/office/drawing/2014/main" id="{EBAC524C-FB6E-4E76-9D1B-B8D81D4779D2}"/>
              </a:ext>
            </a:extLst>
          </p:cNvPr>
          <p:cNvSpPr/>
          <p:nvPr/>
        </p:nvSpPr>
        <p:spPr>
          <a:xfrm>
            <a:off x="4350370" y="2437656"/>
            <a:ext cx="1818126" cy="492443"/>
          </a:xfrm>
          <a:prstGeom prst="rect">
            <a:avLst/>
          </a:prstGeom>
        </p:spPr>
        <p:txBody>
          <a:bodyPr wrap="none">
            <a:spAutoFit/>
          </a:bodyPr>
          <a:lstStyle/>
          <a:p>
            <a:r>
              <a:rPr lang="en-US" sz="2600" b="1" dirty="0">
                <a:solidFill>
                  <a:schemeClr val="tx2"/>
                </a:solidFill>
                <a:latin typeface="+mj-lt"/>
                <a:cs typeface="Arial"/>
              </a:rPr>
              <a:t>6.3 million</a:t>
            </a:r>
            <a:endParaRPr lang="en-US" sz="2600" b="1" dirty="0">
              <a:solidFill>
                <a:schemeClr val="tx2"/>
              </a:solidFill>
              <a:latin typeface="+mj-lt"/>
            </a:endParaRPr>
          </a:p>
        </p:txBody>
      </p:sp>
      <p:sp>
        <p:nvSpPr>
          <p:cNvPr id="59" name="TextBox 58">
            <a:extLst>
              <a:ext uri="{FF2B5EF4-FFF2-40B4-BE49-F238E27FC236}">
                <a16:creationId xmlns:a16="http://schemas.microsoft.com/office/drawing/2014/main" id="{5E07EC45-B474-4B91-A026-0DB9C72944C3}"/>
              </a:ext>
            </a:extLst>
          </p:cNvPr>
          <p:cNvSpPr txBox="1"/>
          <p:nvPr/>
        </p:nvSpPr>
        <p:spPr>
          <a:xfrm>
            <a:off x="4350370" y="2854171"/>
            <a:ext cx="1926789" cy="276999"/>
          </a:xfrm>
          <a:prstGeom prst="rect">
            <a:avLst/>
          </a:prstGeom>
          <a:noFill/>
        </p:spPr>
        <p:txBody>
          <a:bodyPr wrap="square" rtlCol="0">
            <a:spAutoFit/>
          </a:bodyPr>
          <a:lstStyle>
            <a:defPPr>
              <a:defRPr lang="en-US"/>
            </a:defPPr>
            <a:lvl1pPr eaLnBrk="0" fontAlgn="base" hangingPunct="0">
              <a:spcBef>
                <a:spcPct val="0"/>
              </a:spcBef>
              <a:spcAft>
                <a:spcPct val="0"/>
              </a:spcAft>
              <a:defRPr sz="1200">
                <a:solidFill>
                  <a:srgbClr val="002060"/>
                </a:solidFill>
                <a:latin typeface="+mj-lt"/>
                <a:cs typeface="Arial"/>
              </a:defRPr>
            </a:lvl1pPr>
          </a:lstStyle>
          <a:p>
            <a:r>
              <a:rPr lang="en-US" dirty="0">
                <a:solidFill>
                  <a:schemeClr val="tx1">
                    <a:lumMod val="75000"/>
                    <a:lumOff val="25000"/>
                  </a:schemeClr>
                </a:solidFill>
              </a:rPr>
              <a:t>appointments requested</a:t>
            </a:r>
          </a:p>
        </p:txBody>
      </p:sp>
      <p:sp>
        <p:nvSpPr>
          <p:cNvPr id="53" name="Rectangle 52">
            <a:extLst>
              <a:ext uri="{FF2B5EF4-FFF2-40B4-BE49-F238E27FC236}">
                <a16:creationId xmlns:a16="http://schemas.microsoft.com/office/drawing/2014/main" id="{88415D35-98A1-4BD6-87EF-1D4F9CFB50F3}"/>
              </a:ext>
            </a:extLst>
          </p:cNvPr>
          <p:cNvSpPr/>
          <p:nvPr/>
        </p:nvSpPr>
        <p:spPr>
          <a:xfrm>
            <a:off x="6451887" y="2437656"/>
            <a:ext cx="2097049" cy="492443"/>
          </a:xfrm>
          <a:prstGeom prst="rect">
            <a:avLst/>
          </a:prstGeom>
        </p:spPr>
        <p:txBody>
          <a:bodyPr wrap="none">
            <a:spAutoFit/>
          </a:bodyPr>
          <a:lstStyle/>
          <a:p>
            <a:r>
              <a:rPr lang="en-US" sz="2600" b="1" dirty="0">
                <a:solidFill>
                  <a:schemeClr val="tx2"/>
                </a:solidFill>
                <a:latin typeface="+mj-lt"/>
                <a:cs typeface="Arial"/>
              </a:rPr>
              <a:t>30.8 million </a:t>
            </a:r>
            <a:endParaRPr lang="en-US" sz="2600" b="1" dirty="0">
              <a:solidFill>
                <a:schemeClr val="tx2"/>
              </a:solidFill>
              <a:latin typeface="+mj-lt"/>
            </a:endParaRPr>
          </a:p>
        </p:txBody>
      </p:sp>
      <p:sp>
        <p:nvSpPr>
          <p:cNvPr id="60" name="TextBox 59">
            <a:extLst>
              <a:ext uri="{FF2B5EF4-FFF2-40B4-BE49-F238E27FC236}">
                <a16:creationId xmlns:a16="http://schemas.microsoft.com/office/drawing/2014/main" id="{358A0B42-D870-43CC-A358-3C54472AD10B}"/>
              </a:ext>
            </a:extLst>
          </p:cNvPr>
          <p:cNvSpPr txBox="1"/>
          <p:nvPr/>
        </p:nvSpPr>
        <p:spPr>
          <a:xfrm>
            <a:off x="6451887" y="2854171"/>
            <a:ext cx="1922321" cy="276999"/>
          </a:xfrm>
          <a:prstGeom prst="rect">
            <a:avLst/>
          </a:prstGeom>
          <a:noFill/>
        </p:spPr>
        <p:txBody>
          <a:bodyPr wrap="square" rtlCol="0">
            <a:spAutoFit/>
          </a:bodyPr>
          <a:lstStyle>
            <a:defPPr>
              <a:defRPr lang="en-US"/>
            </a:defPPr>
            <a:lvl1pPr eaLnBrk="0" fontAlgn="base" hangingPunct="0">
              <a:spcBef>
                <a:spcPct val="0"/>
              </a:spcBef>
              <a:spcAft>
                <a:spcPct val="0"/>
              </a:spcAft>
              <a:defRPr sz="1200">
                <a:solidFill>
                  <a:srgbClr val="002060"/>
                </a:solidFill>
                <a:latin typeface="+mj-lt"/>
                <a:cs typeface="Arial"/>
              </a:defRPr>
            </a:lvl1pPr>
          </a:lstStyle>
          <a:p>
            <a:r>
              <a:rPr lang="en-US" dirty="0">
                <a:solidFill>
                  <a:schemeClr val="tx1">
                    <a:lumMod val="75000"/>
                    <a:lumOff val="25000"/>
                  </a:schemeClr>
                </a:solidFill>
              </a:rPr>
              <a:t>prescriptions filled online</a:t>
            </a:r>
          </a:p>
        </p:txBody>
      </p:sp>
      <p:sp>
        <p:nvSpPr>
          <p:cNvPr id="57" name="Rectangle 56">
            <a:extLst>
              <a:ext uri="{FF2B5EF4-FFF2-40B4-BE49-F238E27FC236}">
                <a16:creationId xmlns:a16="http://schemas.microsoft.com/office/drawing/2014/main" id="{360424C6-FE1A-4132-9916-EDC308061E4E}"/>
              </a:ext>
            </a:extLst>
          </p:cNvPr>
          <p:cNvSpPr/>
          <p:nvPr/>
        </p:nvSpPr>
        <p:spPr>
          <a:xfrm>
            <a:off x="4350370" y="3157736"/>
            <a:ext cx="2004075" cy="492443"/>
          </a:xfrm>
          <a:prstGeom prst="rect">
            <a:avLst/>
          </a:prstGeom>
        </p:spPr>
        <p:txBody>
          <a:bodyPr wrap="none">
            <a:spAutoFit/>
          </a:bodyPr>
          <a:lstStyle/>
          <a:p>
            <a:r>
              <a:rPr lang="en-US" sz="2600" b="1" dirty="0">
                <a:solidFill>
                  <a:schemeClr val="tx2"/>
                </a:solidFill>
                <a:latin typeface="+mj-lt"/>
                <a:cs typeface="Arial"/>
              </a:rPr>
              <a:t>53.5 million</a:t>
            </a:r>
          </a:p>
        </p:txBody>
      </p:sp>
      <p:sp>
        <p:nvSpPr>
          <p:cNvPr id="61" name="TextBox 60">
            <a:extLst>
              <a:ext uri="{FF2B5EF4-FFF2-40B4-BE49-F238E27FC236}">
                <a16:creationId xmlns:a16="http://schemas.microsoft.com/office/drawing/2014/main" id="{9C67BF87-8080-4FEB-826F-C5D51E7B3694}"/>
              </a:ext>
            </a:extLst>
          </p:cNvPr>
          <p:cNvSpPr txBox="1"/>
          <p:nvPr/>
        </p:nvSpPr>
        <p:spPr>
          <a:xfrm>
            <a:off x="4350369" y="3558861"/>
            <a:ext cx="2205304" cy="276999"/>
          </a:xfrm>
          <a:prstGeom prst="rect">
            <a:avLst/>
          </a:prstGeom>
          <a:noFill/>
        </p:spPr>
        <p:txBody>
          <a:bodyPr wrap="square" rtlCol="0">
            <a:spAutoFit/>
          </a:bodyPr>
          <a:lstStyle>
            <a:defPPr>
              <a:defRPr lang="en-US"/>
            </a:defPPr>
            <a:lvl1pPr eaLnBrk="0" fontAlgn="base" hangingPunct="0">
              <a:spcBef>
                <a:spcPct val="0"/>
              </a:spcBef>
              <a:spcAft>
                <a:spcPct val="0"/>
              </a:spcAft>
              <a:defRPr sz="1200">
                <a:solidFill>
                  <a:srgbClr val="002060"/>
                </a:solidFill>
                <a:latin typeface="+mj-lt"/>
                <a:cs typeface="Arial"/>
              </a:defRPr>
            </a:lvl1pPr>
          </a:lstStyle>
          <a:p>
            <a:r>
              <a:rPr lang="en-US" dirty="0">
                <a:solidFill>
                  <a:schemeClr val="tx1">
                    <a:lumMod val="75000"/>
                    <a:lumOff val="25000"/>
                  </a:schemeClr>
                </a:solidFill>
              </a:rPr>
              <a:t>lab tests viewed</a:t>
            </a:r>
          </a:p>
        </p:txBody>
      </p:sp>
      <p:sp>
        <p:nvSpPr>
          <p:cNvPr id="58" name="Rectangle 57">
            <a:extLst>
              <a:ext uri="{FF2B5EF4-FFF2-40B4-BE49-F238E27FC236}">
                <a16:creationId xmlns:a16="http://schemas.microsoft.com/office/drawing/2014/main" id="{E838905E-F1A1-4F6A-9D54-875532F59055}"/>
              </a:ext>
            </a:extLst>
          </p:cNvPr>
          <p:cNvSpPr/>
          <p:nvPr/>
        </p:nvSpPr>
        <p:spPr>
          <a:xfrm>
            <a:off x="6451887" y="3157736"/>
            <a:ext cx="753732" cy="492443"/>
          </a:xfrm>
          <a:prstGeom prst="rect">
            <a:avLst/>
          </a:prstGeom>
        </p:spPr>
        <p:txBody>
          <a:bodyPr wrap="none">
            <a:spAutoFit/>
          </a:bodyPr>
          <a:lstStyle/>
          <a:p>
            <a:r>
              <a:rPr lang="en-US" sz="2600" b="1" dirty="0">
                <a:solidFill>
                  <a:schemeClr val="tx2"/>
                </a:solidFill>
                <a:latin typeface="+mj-lt"/>
                <a:cs typeface="Arial"/>
              </a:rPr>
              <a:t>77</a:t>
            </a:r>
            <a:r>
              <a:rPr lang="en-US" sz="2600" b="1" baseline="30000" dirty="0">
                <a:solidFill>
                  <a:schemeClr val="tx2"/>
                </a:solidFill>
                <a:latin typeface="+mj-lt"/>
                <a:cs typeface="Arial"/>
              </a:rPr>
              <a:t>%</a:t>
            </a:r>
            <a:endParaRPr lang="en-US" sz="2600" b="1" baseline="30000" dirty="0">
              <a:solidFill>
                <a:schemeClr val="tx2"/>
              </a:solidFill>
              <a:latin typeface="+mj-lt"/>
            </a:endParaRPr>
          </a:p>
        </p:txBody>
      </p:sp>
      <p:sp>
        <p:nvSpPr>
          <p:cNvPr id="62" name="TextBox 61">
            <a:extLst>
              <a:ext uri="{FF2B5EF4-FFF2-40B4-BE49-F238E27FC236}">
                <a16:creationId xmlns:a16="http://schemas.microsoft.com/office/drawing/2014/main" id="{1EBEA73A-4DCB-41D2-8116-F2AAEB0CA193}"/>
              </a:ext>
            </a:extLst>
          </p:cNvPr>
          <p:cNvSpPr txBox="1"/>
          <p:nvPr/>
        </p:nvSpPr>
        <p:spPr>
          <a:xfrm>
            <a:off x="6449635" y="3558861"/>
            <a:ext cx="2368087" cy="276999"/>
          </a:xfrm>
          <a:prstGeom prst="rect">
            <a:avLst/>
          </a:prstGeom>
          <a:noFill/>
        </p:spPr>
        <p:txBody>
          <a:bodyPr wrap="square" rtlCol="0">
            <a:spAutoFit/>
          </a:bodyPr>
          <a:lstStyle>
            <a:defPPr>
              <a:defRPr lang="en-US"/>
            </a:defPPr>
            <a:lvl1pPr eaLnBrk="0" fontAlgn="base" hangingPunct="0">
              <a:spcBef>
                <a:spcPct val="0"/>
              </a:spcBef>
              <a:spcAft>
                <a:spcPct val="0"/>
              </a:spcAft>
              <a:defRPr sz="1200">
                <a:solidFill>
                  <a:srgbClr val="002060"/>
                </a:solidFill>
                <a:latin typeface="+mj-lt"/>
                <a:cs typeface="Arial"/>
              </a:defRPr>
            </a:lvl1pPr>
          </a:lstStyle>
          <a:p>
            <a:r>
              <a:rPr lang="en-US" dirty="0">
                <a:solidFill>
                  <a:schemeClr val="tx1">
                    <a:lumMod val="75000"/>
                    <a:lumOff val="25000"/>
                  </a:schemeClr>
                </a:solidFill>
              </a:rPr>
              <a:t>of eligible members registered</a:t>
            </a:r>
          </a:p>
        </p:txBody>
      </p:sp>
      <p:sp>
        <p:nvSpPr>
          <p:cNvPr id="63" name="Rectangle 62">
            <a:extLst>
              <a:ext uri="{FF2B5EF4-FFF2-40B4-BE49-F238E27FC236}">
                <a16:creationId xmlns:a16="http://schemas.microsoft.com/office/drawing/2014/main" id="{1C3BDB58-9C49-401E-89F0-FD846D69D922}"/>
              </a:ext>
            </a:extLst>
          </p:cNvPr>
          <p:cNvSpPr/>
          <p:nvPr/>
        </p:nvSpPr>
        <p:spPr>
          <a:xfrm>
            <a:off x="4326727" y="3835524"/>
            <a:ext cx="3074881" cy="215444"/>
          </a:xfrm>
          <a:prstGeom prst="rect">
            <a:avLst/>
          </a:prstGeom>
        </p:spPr>
        <p:txBody>
          <a:bodyPr wrap="none">
            <a:spAutoFit/>
          </a:bodyPr>
          <a:lstStyle/>
          <a:p>
            <a:r>
              <a:rPr lang="en-US" sz="800" dirty="0">
                <a:solidFill>
                  <a:srgbClr val="303030">
                    <a:lumMod val="75000"/>
                    <a:lumOff val="25000"/>
                  </a:srgbClr>
                </a:solidFill>
                <a:latin typeface="+mj-lt"/>
              </a:rPr>
              <a:t>Source: </a:t>
            </a:r>
            <a:r>
              <a:rPr lang="en-US" sz="800" i="1" dirty="0">
                <a:solidFill>
                  <a:srgbClr val="303030">
                    <a:lumMod val="75000"/>
                    <a:lumOff val="25000"/>
                  </a:srgbClr>
                </a:solidFill>
                <a:latin typeface="+mj-lt"/>
              </a:rPr>
              <a:t>Kaiser Permanente Digital Metrics, 2018 Annual Report</a:t>
            </a:r>
          </a:p>
        </p:txBody>
      </p:sp>
      <p:pic>
        <p:nvPicPr>
          <p:cNvPr id="8" name="Picture 7" descr="Heading 2">
            <a:extLst>
              <a:ext uri="{FF2B5EF4-FFF2-40B4-BE49-F238E27FC236}">
                <a16:creationId xmlns:a16="http://schemas.microsoft.com/office/drawing/2014/main" id="{E5545A19-B794-4516-9BFA-2F9F39C4A0DC}"/>
              </a:ext>
            </a:extLst>
          </p:cNvPr>
          <p:cNvPicPr>
            <a:picLocks noChangeAspect="1"/>
          </p:cNvPicPr>
          <p:nvPr/>
        </p:nvPicPr>
        <p:blipFill>
          <a:blip r:embed="rId6"/>
          <a:stretch>
            <a:fillRect/>
          </a:stretch>
        </p:blipFill>
        <p:spPr>
          <a:xfrm>
            <a:off x="4388965" y="4230622"/>
            <a:ext cx="657900" cy="662633"/>
          </a:xfrm>
          <a:prstGeom prst="rect">
            <a:avLst/>
          </a:prstGeom>
        </p:spPr>
      </p:pic>
      <p:sp>
        <p:nvSpPr>
          <p:cNvPr id="91" name="TextBox 90">
            <a:extLst>
              <a:ext uri="{FF2B5EF4-FFF2-40B4-BE49-F238E27FC236}">
                <a16:creationId xmlns:a16="http://schemas.microsoft.com/office/drawing/2014/main" id="{21BB1C75-4155-4B1E-AFFD-649EF9BC28DD}"/>
              </a:ext>
            </a:extLst>
          </p:cNvPr>
          <p:cNvSpPr txBox="1"/>
          <p:nvPr/>
        </p:nvSpPr>
        <p:spPr>
          <a:xfrm>
            <a:off x="5076739" y="4349055"/>
            <a:ext cx="2132375" cy="400110"/>
          </a:xfrm>
          <a:prstGeom prst="rect">
            <a:avLst/>
          </a:prstGeom>
          <a:noFill/>
        </p:spPr>
        <p:txBody>
          <a:bodyPr wrap="square" rtlCol="0">
            <a:spAutoFit/>
          </a:bodyPr>
          <a:lstStyle>
            <a:defPPr>
              <a:defRPr lang="en-US"/>
            </a:defPPr>
            <a:lvl1pPr>
              <a:defRPr>
                <a:solidFill>
                  <a:schemeClr val="tx2"/>
                </a:solidFill>
              </a:defRPr>
            </a:lvl1pPr>
          </a:lstStyle>
          <a:p>
            <a:r>
              <a:rPr lang="en-US" sz="2000" dirty="0">
                <a:solidFill>
                  <a:schemeClr val="accent4"/>
                </a:solidFill>
                <a:latin typeface="+mj-lt"/>
              </a:rPr>
              <a:t>Video</a:t>
            </a:r>
          </a:p>
        </p:txBody>
      </p:sp>
      <p:sp>
        <p:nvSpPr>
          <p:cNvPr id="67" name="Rectangle 66">
            <a:extLst>
              <a:ext uri="{FF2B5EF4-FFF2-40B4-BE49-F238E27FC236}">
                <a16:creationId xmlns:a16="http://schemas.microsoft.com/office/drawing/2014/main" id="{65B5CD47-86CD-4707-9FC4-C985F120E7F3}"/>
              </a:ext>
            </a:extLst>
          </p:cNvPr>
          <p:cNvSpPr/>
          <p:nvPr/>
        </p:nvSpPr>
        <p:spPr>
          <a:xfrm>
            <a:off x="4385136" y="4800757"/>
            <a:ext cx="1393332" cy="492443"/>
          </a:xfrm>
          <a:prstGeom prst="rect">
            <a:avLst/>
          </a:prstGeom>
        </p:spPr>
        <p:txBody>
          <a:bodyPr wrap="none">
            <a:spAutoFit/>
          </a:bodyPr>
          <a:lstStyle/>
          <a:p>
            <a:r>
              <a:rPr lang="en-US" sz="2600" b="1" dirty="0">
                <a:solidFill>
                  <a:schemeClr val="tx2"/>
                </a:solidFill>
                <a:latin typeface="+mj-lt"/>
                <a:cs typeface="Arial"/>
              </a:rPr>
              <a:t>183,656</a:t>
            </a:r>
            <a:endParaRPr lang="en-US" sz="2600" b="1" dirty="0">
              <a:solidFill>
                <a:schemeClr val="tx2"/>
              </a:solidFill>
              <a:latin typeface="+mj-lt"/>
            </a:endParaRPr>
          </a:p>
        </p:txBody>
      </p:sp>
      <p:sp>
        <p:nvSpPr>
          <p:cNvPr id="68" name="TextBox 67">
            <a:extLst>
              <a:ext uri="{FF2B5EF4-FFF2-40B4-BE49-F238E27FC236}">
                <a16:creationId xmlns:a16="http://schemas.microsoft.com/office/drawing/2014/main" id="{EA2CFA9C-00BF-4015-9771-97EA4AD34CA2}"/>
              </a:ext>
            </a:extLst>
          </p:cNvPr>
          <p:cNvSpPr txBox="1"/>
          <p:nvPr/>
        </p:nvSpPr>
        <p:spPr>
          <a:xfrm>
            <a:off x="4455271" y="5178124"/>
            <a:ext cx="1617392" cy="276999"/>
          </a:xfrm>
          <a:prstGeom prst="rect">
            <a:avLst/>
          </a:prstGeom>
          <a:noFill/>
        </p:spPr>
        <p:txBody>
          <a:bodyPr wrap="square" rtlCol="0">
            <a:spAutoFit/>
          </a:bodyPr>
          <a:lstStyle/>
          <a:p>
            <a:pPr eaLnBrk="0" fontAlgn="base" hangingPunct="0">
              <a:spcBef>
                <a:spcPct val="0"/>
              </a:spcBef>
              <a:spcAft>
                <a:spcPct val="0"/>
              </a:spcAft>
            </a:pPr>
            <a:r>
              <a:rPr lang="en-US" sz="1200" dirty="0">
                <a:solidFill>
                  <a:schemeClr val="tx1">
                    <a:lumMod val="75000"/>
                    <a:lumOff val="25000"/>
                  </a:schemeClr>
                </a:solidFill>
                <a:latin typeface="+mj-lt"/>
                <a:cs typeface="Arial"/>
              </a:rPr>
              <a:t>video visits in 2018</a:t>
            </a:r>
          </a:p>
        </p:txBody>
      </p:sp>
      <p:sp>
        <p:nvSpPr>
          <p:cNvPr id="146" name="Rectangle 145">
            <a:extLst>
              <a:ext uri="{FF2B5EF4-FFF2-40B4-BE49-F238E27FC236}">
                <a16:creationId xmlns:a16="http://schemas.microsoft.com/office/drawing/2014/main" id="{E885547A-CDD4-412F-A6B6-94DDB949E10B}"/>
              </a:ext>
            </a:extLst>
          </p:cNvPr>
          <p:cNvSpPr/>
          <p:nvPr/>
        </p:nvSpPr>
        <p:spPr>
          <a:xfrm>
            <a:off x="6499604" y="4823594"/>
            <a:ext cx="753732" cy="492443"/>
          </a:xfrm>
          <a:prstGeom prst="rect">
            <a:avLst/>
          </a:prstGeom>
        </p:spPr>
        <p:txBody>
          <a:bodyPr wrap="none">
            <a:spAutoFit/>
          </a:bodyPr>
          <a:lstStyle/>
          <a:p>
            <a:r>
              <a:rPr lang="en-US" sz="2600" b="1" dirty="0">
                <a:solidFill>
                  <a:schemeClr val="tx2"/>
                </a:solidFill>
                <a:latin typeface="+mj-lt"/>
                <a:cs typeface="Arial"/>
              </a:rPr>
              <a:t>93</a:t>
            </a:r>
            <a:r>
              <a:rPr lang="en-US" sz="2600" b="1" baseline="30000" dirty="0">
                <a:solidFill>
                  <a:schemeClr val="tx2"/>
                </a:solidFill>
                <a:latin typeface="+mj-lt"/>
                <a:cs typeface="Arial"/>
              </a:rPr>
              <a:t>%</a:t>
            </a:r>
            <a:endParaRPr lang="en-US" sz="2600" b="1" baseline="30000" dirty="0">
              <a:solidFill>
                <a:schemeClr val="tx2"/>
              </a:solidFill>
              <a:latin typeface="+mj-lt"/>
            </a:endParaRPr>
          </a:p>
        </p:txBody>
      </p:sp>
      <p:sp>
        <p:nvSpPr>
          <p:cNvPr id="147" name="TextBox 146">
            <a:extLst>
              <a:ext uri="{FF2B5EF4-FFF2-40B4-BE49-F238E27FC236}">
                <a16:creationId xmlns:a16="http://schemas.microsoft.com/office/drawing/2014/main" id="{0CBAC843-690D-405D-BC96-68492D8E16F3}"/>
              </a:ext>
            </a:extLst>
          </p:cNvPr>
          <p:cNvSpPr txBox="1"/>
          <p:nvPr/>
        </p:nvSpPr>
        <p:spPr>
          <a:xfrm>
            <a:off x="6525389" y="5159278"/>
            <a:ext cx="1539961" cy="276999"/>
          </a:xfrm>
          <a:prstGeom prst="rect">
            <a:avLst/>
          </a:prstGeom>
          <a:noFill/>
        </p:spPr>
        <p:txBody>
          <a:bodyPr wrap="square" rtlCol="0">
            <a:spAutoFit/>
          </a:bodyPr>
          <a:lstStyle/>
          <a:p>
            <a:pPr eaLnBrk="0" fontAlgn="base" hangingPunct="0">
              <a:spcBef>
                <a:spcPct val="0"/>
              </a:spcBef>
              <a:spcAft>
                <a:spcPct val="0"/>
              </a:spcAft>
            </a:pPr>
            <a:r>
              <a:rPr lang="en-US" sz="1200" dirty="0">
                <a:solidFill>
                  <a:schemeClr val="tx1">
                    <a:lumMod val="75000"/>
                    <a:lumOff val="25000"/>
                  </a:schemeClr>
                </a:solidFill>
                <a:latin typeface="+mj-lt"/>
                <a:cs typeface="Arial"/>
              </a:rPr>
              <a:t>satisfaction rate</a:t>
            </a:r>
          </a:p>
        </p:txBody>
      </p:sp>
      <p:sp>
        <p:nvSpPr>
          <p:cNvPr id="111" name="Rectangle 110">
            <a:extLst>
              <a:ext uri="{FF2B5EF4-FFF2-40B4-BE49-F238E27FC236}">
                <a16:creationId xmlns:a16="http://schemas.microsoft.com/office/drawing/2014/main" id="{EA927D36-3C5C-4719-B557-5E8933D1C99A}"/>
              </a:ext>
            </a:extLst>
          </p:cNvPr>
          <p:cNvSpPr/>
          <p:nvPr/>
        </p:nvSpPr>
        <p:spPr>
          <a:xfrm>
            <a:off x="4374652" y="6006339"/>
            <a:ext cx="4396820" cy="338554"/>
          </a:xfrm>
          <a:prstGeom prst="rect">
            <a:avLst/>
          </a:prstGeom>
        </p:spPr>
        <p:txBody>
          <a:bodyPr wrap="square">
            <a:spAutoFit/>
          </a:bodyPr>
          <a:lstStyle/>
          <a:p>
            <a:r>
              <a:rPr lang="en-US" sz="800" dirty="0">
                <a:solidFill>
                  <a:srgbClr val="303030">
                    <a:lumMod val="75000"/>
                    <a:lumOff val="25000"/>
                  </a:srgbClr>
                </a:solidFill>
                <a:latin typeface="+mj-lt"/>
              </a:rPr>
              <a:t>Sources: </a:t>
            </a:r>
            <a:r>
              <a:rPr lang="en-US" sz="800" i="1" dirty="0">
                <a:solidFill>
                  <a:srgbClr val="303030">
                    <a:lumMod val="75000"/>
                    <a:lumOff val="25000"/>
                  </a:srgbClr>
                </a:solidFill>
                <a:latin typeface="Arial" panose="020B0604020202020204"/>
              </a:rPr>
              <a:t>Kaiser Permanente Digital Metrics, 2018 Annual Report; </a:t>
            </a:r>
            <a:r>
              <a:rPr lang="en-US" sz="800" dirty="0">
                <a:solidFill>
                  <a:srgbClr val="303030">
                    <a:lumMod val="75000"/>
                    <a:lumOff val="25000"/>
                  </a:srgbClr>
                </a:solidFill>
                <a:latin typeface="+mj-lt"/>
              </a:rPr>
              <a:t>Eric Wicklund, “Kaiser Permanente Sees Good Results With Video-Based Telehealth,” Mhealth Intelligence, 2018.  </a:t>
            </a:r>
          </a:p>
        </p:txBody>
      </p:sp>
      <p:cxnSp>
        <p:nvCxnSpPr>
          <p:cNvPr id="142" name="Straight Connector 141" descr="separator">
            <a:extLst>
              <a:ext uri="{FF2B5EF4-FFF2-40B4-BE49-F238E27FC236}">
                <a16:creationId xmlns:a16="http://schemas.microsoft.com/office/drawing/2014/main" id="{7BD931B7-B045-4016-ADEC-51580888ADB0}"/>
              </a:ext>
              <a:ext uri="{C183D7F6-B498-43B3-948B-1728B52AA6E4}">
                <adec:decorative xmlns:adec="http://schemas.microsoft.com/office/drawing/2017/decorative" val="1"/>
              </a:ext>
            </a:extLst>
          </p:cNvPr>
          <p:cNvCxnSpPr>
            <a:cxnSpLocks/>
          </p:cNvCxnSpPr>
          <p:nvPr/>
        </p:nvCxnSpPr>
        <p:spPr>
          <a:xfrm>
            <a:off x="525459" y="4137335"/>
            <a:ext cx="8147025" cy="0"/>
          </a:xfrm>
          <a:prstGeom prst="line">
            <a:avLst/>
          </a:prstGeom>
          <a:noFill/>
          <a:ln w="9525" cap="flat" cmpd="sng" algn="ctr">
            <a:solidFill>
              <a:srgbClr val="696158">
                <a:lumMod val="20000"/>
                <a:lumOff val="80000"/>
              </a:srgbClr>
            </a:solidFill>
            <a:prstDash val="solid"/>
          </a:ln>
          <a:effectLst/>
        </p:spPr>
      </p:cxnSp>
      <p:cxnSp>
        <p:nvCxnSpPr>
          <p:cNvPr id="143" name="Straight Connector 142" descr="separator">
            <a:extLst>
              <a:ext uri="{FF2B5EF4-FFF2-40B4-BE49-F238E27FC236}">
                <a16:creationId xmlns:a16="http://schemas.microsoft.com/office/drawing/2014/main" id="{DAD8945B-C12B-4B7A-ADD9-99CAF32512EA}"/>
              </a:ext>
              <a:ext uri="{C183D7F6-B498-43B3-948B-1728B52AA6E4}">
                <adec:decorative xmlns:adec="http://schemas.microsoft.com/office/drawing/2017/decorative" val="1"/>
              </a:ext>
            </a:extLst>
          </p:cNvPr>
          <p:cNvCxnSpPr>
            <a:cxnSpLocks/>
          </p:cNvCxnSpPr>
          <p:nvPr/>
        </p:nvCxnSpPr>
        <p:spPr>
          <a:xfrm>
            <a:off x="4036573" y="1908984"/>
            <a:ext cx="0" cy="4319795"/>
          </a:xfrm>
          <a:prstGeom prst="line">
            <a:avLst/>
          </a:prstGeom>
          <a:noFill/>
          <a:ln w="9525" cap="flat" cmpd="sng" algn="ctr">
            <a:solidFill>
              <a:srgbClr val="696158">
                <a:lumMod val="20000"/>
                <a:lumOff val="80000"/>
              </a:srgbClr>
            </a:solidFill>
            <a:prstDash val="solid"/>
          </a:ln>
          <a:effectLst/>
        </p:spPr>
      </p:cxnSp>
      <p:sp>
        <p:nvSpPr>
          <p:cNvPr id="64" name="Footer Placeholder 3">
            <a:extLst>
              <a:ext uri="{FF2B5EF4-FFF2-40B4-BE49-F238E27FC236}">
                <a16:creationId xmlns:a16="http://schemas.microsoft.com/office/drawing/2014/main" id="{CBFBD0BD-3C4A-49BF-A3C4-E821DF4D79CF}"/>
              </a:ext>
            </a:extLst>
          </p:cNvPr>
          <p:cNvSpPr>
            <a:spLocks noGrp="1"/>
          </p:cNvSpPr>
          <p:nvPr>
            <p:ph type="ftr" sz="quarter" idx="11"/>
          </p:nvPr>
        </p:nvSpPr>
        <p:spPr>
          <a:xfrm>
            <a:off x="457199" y="336111"/>
            <a:ext cx="4882551" cy="365125"/>
          </a:xfrm>
        </p:spPr>
        <p:txBody>
          <a:bodyPr/>
          <a:lstStyle/>
          <a:p>
            <a:r>
              <a:rPr lang="en-US" dirty="0"/>
              <a:t>INTEGRATED CHRONIC DISEASE MANAGEMENT FOR SMALL BUSINESSES</a:t>
            </a:r>
          </a:p>
          <a:p>
            <a:pPr defTabSz="457200" fontAlgn="auto">
              <a:spcBef>
                <a:spcPts val="300"/>
              </a:spcBef>
              <a:spcAft>
                <a:spcPts val="900"/>
              </a:spcAft>
              <a:buClr>
                <a:schemeClr val="tx1">
                  <a:lumMod val="25000"/>
                  <a:lumOff val="75000"/>
                </a:schemeClr>
              </a:buClr>
              <a:buFont typeface="Wingdings" charset="2"/>
              <a:buNone/>
            </a:pPr>
            <a:endParaRPr lang="en-US" dirty="0"/>
          </a:p>
        </p:txBody>
      </p:sp>
    </p:spTree>
    <p:extLst>
      <p:ext uri="{BB962C8B-B14F-4D97-AF65-F5344CB8AC3E}">
        <p14:creationId xmlns:p14="http://schemas.microsoft.com/office/powerpoint/2010/main" val="1038112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E73C1-FEC3-4BCE-BCF1-96B86802A97C}"/>
              </a:ext>
            </a:extLst>
          </p:cNvPr>
          <p:cNvSpPr>
            <a:spLocks noGrp="1"/>
          </p:cNvSpPr>
          <p:nvPr>
            <p:ph type="title"/>
          </p:nvPr>
        </p:nvSpPr>
        <p:spPr/>
        <p:txBody>
          <a:bodyPr>
            <a:normAutofit fontScale="90000"/>
          </a:bodyPr>
          <a:lstStyle/>
          <a:p>
            <a:r>
              <a:rPr lang="en-US" dirty="0"/>
              <a:t>Chronic diseases: </a:t>
            </a:r>
            <a:br>
              <a:rPr lang="en-US" dirty="0"/>
            </a:br>
            <a:r>
              <a:rPr lang="en-US" dirty="0"/>
              <a:t>A case study for health as a business strategy </a:t>
            </a:r>
            <a:br>
              <a:rPr lang="en-US" dirty="0"/>
            </a:br>
            <a:endParaRPr lang="en-US" dirty="0"/>
          </a:p>
        </p:txBody>
      </p:sp>
    </p:spTree>
    <p:extLst>
      <p:ext uri="{BB962C8B-B14F-4D97-AF65-F5344CB8AC3E}">
        <p14:creationId xmlns:p14="http://schemas.microsoft.com/office/powerpoint/2010/main" val="2087740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B20533-894E-4425-A82F-40FE69583CCC}"/>
              </a:ext>
            </a:extLst>
          </p:cNvPr>
          <p:cNvSpPr>
            <a:spLocks noGrp="1"/>
          </p:cNvSpPr>
          <p:nvPr>
            <p:ph type="title"/>
          </p:nvPr>
        </p:nvSpPr>
        <p:spPr/>
        <p:txBody>
          <a:bodyPr/>
          <a:lstStyle/>
          <a:p>
            <a:r>
              <a:rPr lang="en-US" dirty="0"/>
              <a:t>Health care is a crucial business strategy</a:t>
            </a:r>
            <a:br>
              <a:rPr lang="en-US" dirty="0"/>
            </a:br>
            <a:endParaRPr lang="en-US" dirty="0"/>
          </a:p>
        </p:txBody>
      </p:sp>
      <p:sp>
        <p:nvSpPr>
          <p:cNvPr id="6" name="Text Placeholder 5">
            <a:extLst>
              <a:ext uri="{FF2B5EF4-FFF2-40B4-BE49-F238E27FC236}">
                <a16:creationId xmlns:a16="http://schemas.microsoft.com/office/drawing/2014/main" id="{AEDE9D60-F7C1-443D-A059-23A705E0B1C0}"/>
              </a:ext>
            </a:extLst>
          </p:cNvPr>
          <p:cNvSpPr>
            <a:spLocks noGrp="1"/>
          </p:cNvSpPr>
          <p:nvPr>
            <p:ph type="body" sz="quarter" idx="10"/>
          </p:nvPr>
        </p:nvSpPr>
        <p:spPr>
          <a:xfrm>
            <a:off x="527049" y="1539818"/>
            <a:ext cx="8229600" cy="1087555"/>
          </a:xfrm>
        </p:spPr>
        <p:txBody>
          <a:bodyPr/>
          <a:lstStyle/>
          <a:p>
            <a:r>
              <a:rPr lang="en-US" dirty="0"/>
              <a:t>Health care is a big cost for any small business. But poor employee health can affect your bottom line far beyond your premium. Some of the biggest health-related costs for employers come in the form of: </a:t>
            </a:r>
          </a:p>
          <a:p>
            <a:endParaRPr lang="en-US" dirty="0"/>
          </a:p>
        </p:txBody>
      </p:sp>
      <p:sp>
        <p:nvSpPr>
          <p:cNvPr id="8" name="Text Placeholder 7">
            <a:extLst>
              <a:ext uri="{FF2B5EF4-FFF2-40B4-BE49-F238E27FC236}">
                <a16:creationId xmlns:a16="http://schemas.microsoft.com/office/drawing/2014/main" id="{03D258F2-300B-4D6B-AD08-A5320F399078}"/>
              </a:ext>
            </a:extLst>
          </p:cNvPr>
          <p:cNvSpPr>
            <a:spLocks noGrp="1"/>
          </p:cNvSpPr>
          <p:nvPr>
            <p:ph type="body" sz="quarter" idx="14"/>
          </p:nvPr>
        </p:nvSpPr>
        <p:spPr>
          <a:xfrm>
            <a:off x="527049" y="3051208"/>
            <a:ext cx="2350904" cy="683394"/>
          </a:xfrm>
        </p:spPr>
        <p:txBody>
          <a:bodyPr/>
          <a:lstStyle/>
          <a:p>
            <a:r>
              <a:rPr lang="en-US" dirty="0"/>
              <a:t>Absenteeism</a:t>
            </a:r>
          </a:p>
        </p:txBody>
      </p:sp>
      <p:sp>
        <p:nvSpPr>
          <p:cNvPr id="9" name="Text Placeholder 8">
            <a:extLst>
              <a:ext uri="{FF2B5EF4-FFF2-40B4-BE49-F238E27FC236}">
                <a16:creationId xmlns:a16="http://schemas.microsoft.com/office/drawing/2014/main" id="{83BCE64B-FD57-45FE-88E2-8B56698DE2F3}"/>
              </a:ext>
            </a:extLst>
          </p:cNvPr>
          <p:cNvSpPr>
            <a:spLocks noGrp="1"/>
          </p:cNvSpPr>
          <p:nvPr>
            <p:ph type="body" sz="quarter" idx="15"/>
          </p:nvPr>
        </p:nvSpPr>
        <p:spPr>
          <a:xfrm>
            <a:off x="527050" y="3878980"/>
            <a:ext cx="2350904" cy="2117023"/>
          </a:xfrm>
        </p:spPr>
        <p:txBody>
          <a:bodyPr/>
          <a:lstStyle/>
          <a:p>
            <a:r>
              <a:rPr lang="en-US" b="1" dirty="0">
                <a:solidFill>
                  <a:schemeClr val="accent4"/>
                </a:solidFill>
              </a:rPr>
              <a:t>$1,685 </a:t>
            </a:r>
            <a:r>
              <a:rPr lang="en-US" dirty="0"/>
              <a:t>per employee per year</a:t>
            </a:r>
            <a:r>
              <a:rPr lang="en-US" baseline="30000" dirty="0"/>
              <a:t>1</a:t>
            </a:r>
          </a:p>
          <a:p>
            <a:r>
              <a:rPr lang="en-US" b="1" dirty="0">
                <a:solidFill>
                  <a:schemeClr val="accent4"/>
                </a:solidFill>
              </a:rPr>
              <a:t>8% to 9% </a:t>
            </a:r>
            <a:r>
              <a:rPr lang="en-US" dirty="0"/>
              <a:t>of annual payroll</a:t>
            </a:r>
            <a:r>
              <a:rPr lang="en-US" baseline="30000" dirty="0"/>
              <a:t>2</a:t>
            </a:r>
          </a:p>
        </p:txBody>
      </p:sp>
      <p:sp>
        <p:nvSpPr>
          <p:cNvPr id="10" name="Text Placeholder 9">
            <a:extLst>
              <a:ext uri="{FF2B5EF4-FFF2-40B4-BE49-F238E27FC236}">
                <a16:creationId xmlns:a16="http://schemas.microsoft.com/office/drawing/2014/main" id="{67E9CBF5-BCCA-4A32-8E7E-E1FE182A3EF4}"/>
              </a:ext>
            </a:extLst>
          </p:cNvPr>
          <p:cNvSpPr>
            <a:spLocks noGrp="1"/>
          </p:cNvSpPr>
          <p:nvPr>
            <p:ph type="body" sz="quarter" idx="16"/>
          </p:nvPr>
        </p:nvSpPr>
        <p:spPr/>
        <p:txBody>
          <a:bodyPr/>
          <a:lstStyle/>
          <a:p>
            <a:r>
              <a:rPr lang="en-US" dirty="0"/>
              <a:t>Presenteeism</a:t>
            </a:r>
            <a:r>
              <a:rPr lang="en-US" baseline="30000" dirty="0"/>
              <a:t>3</a:t>
            </a:r>
          </a:p>
        </p:txBody>
      </p:sp>
      <p:sp>
        <p:nvSpPr>
          <p:cNvPr id="11" name="Text Placeholder 10">
            <a:extLst>
              <a:ext uri="{FF2B5EF4-FFF2-40B4-BE49-F238E27FC236}">
                <a16:creationId xmlns:a16="http://schemas.microsoft.com/office/drawing/2014/main" id="{8C338796-8C0C-4F71-A104-7E693C609C50}"/>
              </a:ext>
            </a:extLst>
          </p:cNvPr>
          <p:cNvSpPr>
            <a:spLocks noGrp="1"/>
          </p:cNvSpPr>
          <p:nvPr>
            <p:ph type="body" sz="quarter" idx="17"/>
          </p:nvPr>
        </p:nvSpPr>
        <p:spPr>
          <a:xfrm>
            <a:off x="3379336" y="3878980"/>
            <a:ext cx="2350904" cy="2117023"/>
          </a:xfrm>
        </p:spPr>
        <p:txBody>
          <a:bodyPr/>
          <a:lstStyle/>
          <a:p>
            <a:r>
              <a:rPr lang="en-US" b="1" dirty="0">
                <a:solidFill>
                  <a:schemeClr val="accent4"/>
                </a:solidFill>
              </a:rPr>
              <a:t>57.5 days lost </a:t>
            </a:r>
            <a:r>
              <a:rPr lang="en-US" dirty="0"/>
              <a:t>on average per person </a:t>
            </a:r>
            <a:br>
              <a:rPr lang="en-US" dirty="0"/>
            </a:br>
            <a:r>
              <a:rPr lang="en-US" dirty="0"/>
              <a:t>per year</a:t>
            </a:r>
            <a:r>
              <a:rPr lang="en-US" baseline="30000" dirty="0"/>
              <a:t> </a:t>
            </a:r>
            <a:r>
              <a:rPr lang="en-US" dirty="0"/>
              <a:t> </a:t>
            </a:r>
            <a:endParaRPr lang="en-US" baseline="30000" dirty="0"/>
          </a:p>
          <a:p>
            <a:r>
              <a:rPr lang="en-US" b="1" dirty="0">
                <a:solidFill>
                  <a:schemeClr val="accent4"/>
                </a:solidFill>
              </a:rPr>
              <a:t>10x</a:t>
            </a:r>
            <a:r>
              <a:rPr lang="en-US" b="1" dirty="0">
                <a:solidFill>
                  <a:srgbClr val="0070C0"/>
                </a:solidFill>
              </a:rPr>
              <a:t> </a:t>
            </a:r>
            <a:r>
              <a:rPr lang="en-US" dirty="0"/>
              <a:t>more cost to employers than absenteeism</a:t>
            </a:r>
            <a:endParaRPr lang="en-US" baseline="30000" dirty="0"/>
          </a:p>
          <a:p>
            <a:endParaRPr lang="en-US" dirty="0"/>
          </a:p>
        </p:txBody>
      </p:sp>
      <p:sp>
        <p:nvSpPr>
          <p:cNvPr id="12" name="Text Placeholder 11">
            <a:extLst>
              <a:ext uri="{FF2B5EF4-FFF2-40B4-BE49-F238E27FC236}">
                <a16:creationId xmlns:a16="http://schemas.microsoft.com/office/drawing/2014/main" id="{4F619B2B-A597-4D7D-B5CA-F88A4E5E61A3}"/>
              </a:ext>
            </a:extLst>
          </p:cNvPr>
          <p:cNvSpPr>
            <a:spLocks noGrp="1"/>
          </p:cNvSpPr>
          <p:nvPr>
            <p:ph type="body" sz="quarter" idx="18"/>
          </p:nvPr>
        </p:nvSpPr>
        <p:spPr/>
        <p:txBody>
          <a:bodyPr/>
          <a:lstStyle/>
          <a:p>
            <a:r>
              <a:rPr lang="en-US" dirty="0"/>
              <a:t>Disability claims</a:t>
            </a:r>
            <a:r>
              <a:rPr lang="en-US" baseline="30000" dirty="0"/>
              <a:t>4</a:t>
            </a:r>
          </a:p>
        </p:txBody>
      </p:sp>
      <p:sp>
        <p:nvSpPr>
          <p:cNvPr id="13" name="Text Placeholder 12">
            <a:extLst>
              <a:ext uri="{FF2B5EF4-FFF2-40B4-BE49-F238E27FC236}">
                <a16:creationId xmlns:a16="http://schemas.microsoft.com/office/drawing/2014/main" id="{D300109D-8856-4AF3-A4B1-C367397A5D20}"/>
              </a:ext>
            </a:extLst>
          </p:cNvPr>
          <p:cNvSpPr>
            <a:spLocks noGrp="1"/>
          </p:cNvSpPr>
          <p:nvPr>
            <p:ph type="body" sz="quarter" idx="19"/>
          </p:nvPr>
        </p:nvSpPr>
        <p:spPr>
          <a:xfrm>
            <a:off x="6231622" y="3878980"/>
            <a:ext cx="2350904" cy="2117023"/>
          </a:xfrm>
        </p:spPr>
        <p:txBody>
          <a:bodyPr/>
          <a:lstStyle/>
          <a:p>
            <a:r>
              <a:rPr lang="en-US" b="1" dirty="0">
                <a:solidFill>
                  <a:schemeClr val="accent4"/>
                </a:solidFill>
              </a:rPr>
              <a:t>60% </a:t>
            </a:r>
            <a:r>
              <a:rPr lang="en-US" dirty="0"/>
              <a:t>of all worker-related health care and disability payments  </a:t>
            </a:r>
          </a:p>
          <a:p>
            <a:r>
              <a:rPr lang="en-US" b="1" dirty="0">
                <a:solidFill>
                  <a:schemeClr val="accent4"/>
                </a:solidFill>
              </a:rPr>
              <a:t>$6.5 billion </a:t>
            </a:r>
            <a:r>
              <a:rPr lang="en-US" dirty="0"/>
              <a:t>in total</a:t>
            </a:r>
            <a:endParaRPr lang="en-US" baseline="30000" dirty="0"/>
          </a:p>
          <a:p>
            <a:endParaRPr lang="en-US" dirty="0"/>
          </a:p>
        </p:txBody>
      </p:sp>
      <p:sp>
        <p:nvSpPr>
          <p:cNvPr id="14" name="Rectangle 13">
            <a:extLst>
              <a:ext uri="{FF2B5EF4-FFF2-40B4-BE49-F238E27FC236}">
                <a16:creationId xmlns:a16="http://schemas.microsoft.com/office/drawing/2014/main" id="{B21BCA06-7A32-464C-AF15-BAFA59C8E0C4}"/>
              </a:ext>
            </a:extLst>
          </p:cNvPr>
          <p:cNvSpPr/>
          <p:nvPr/>
        </p:nvSpPr>
        <p:spPr>
          <a:xfrm>
            <a:off x="457199" y="5987403"/>
            <a:ext cx="8229599" cy="246221"/>
          </a:xfrm>
          <a:prstGeom prst="rect">
            <a:avLst/>
          </a:prstGeom>
        </p:spPr>
        <p:txBody>
          <a:bodyPr wrap="square">
            <a:spAutoFit/>
          </a:bodyPr>
          <a:lstStyle/>
          <a:p>
            <a:pPr lvl="0" defTabSz="457200" fontAlgn="auto">
              <a:spcBef>
                <a:spcPts val="0"/>
              </a:spcBef>
              <a:spcAft>
                <a:spcPts val="0"/>
              </a:spcAft>
              <a:buClr>
                <a:srgbClr val="303030">
                  <a:lumMod val="25000"/>
                  <a:lumOff val="75000"/>
                </a:srgbClr>
              </a:buClr>
            </a:pPr>
            <a:r>
              <a:rPr lang="en-US" sz="1000" baseline="30000" dirty="0">
                <a:solidFill>
                  <a:srgbClr val="303030">
                    <a:lumMod val="75000"/>
                    <a:lumOff val="25000"/>
                  </a:srgbClr>
                </a:solidFill>
                <a:latin typeface="Arial"/>
                <a:cs typeface="Arial"/>
              </a:rPr>
              <a:t>1</a:t>
            </a:r>
            <a:r>
              <a:rPr lang="en-US" sz="1000" dirty="0">
                <a:solidFill>
                  <a:srgbClr val="303030">
                    <a:lumMod val="75000"/>
                    <a:lumOff val="25000"/>
                  </a:srgbClr>
                </a:solidFill>
                <a:latin typeface="Arial"/>
                <a:cs typeface="Arial"/>
              </a:rPr>
              <a:t>CDC, February 2, 2017. </a:t>
            </a:r>
            <a:r>
              <a:rPr lang="en-US" sz="1000" baseline="30000" dirty="0">
                <a:solidFill>
                  <a:srgbClr val="303030">
                    <a:lumMod val="75000"/>
                    <a:lumOff val="25000"/>
                  </a:srgbClr>
                </a:solidFill>
                <a:latin typeface="Arial"/>
                <a:cs typeface="Arial"/>
              </a:rPr>
              <a:t>2</a:t>
            </a:r>
            <a:r>
              <a:rPr lang="en-US" sz="1000" dirty="0">
                <a:solidFill>
                  <a:srgbClr val="303030">
                    <a:lumMod val="75000"/>
                    <a:lumOff val="25000"/>
                  </a:srgbClr>
                </a:solidFill>
                <a:latin typeface="Arial"/>
                <a:cs typeface="Arial"/>
              </a:rPr>
              <a:t>Mercer, Marsh &amp; McLennan, October 2016. </a:t>
            </a:r>
            <a:r>
              <a:rPr lang="en-US" sz="1000" baseline="30000" dirty="0">
                <a:solidFill>
                  <a:srgbClr val="303030">
                    <a:lumMod val="75000"/>
                    <a:lumOff val="25000"/>
                  </a:srgbClr>
                </a:solidFill>
                <a:latin typeface="Arial"/>
                <a:cs typeface="Arial"/>
              </a:rPr>
              <a:t>3</a:t>
            </a:r>
            <a:r>
              <a:rPr lang="en-US" sz="1000" i="1" dirty="0">
                <a:solidFill>
                  <a:srgbClr val="303030">
                    <a:lumMod val="75000"/>
                    <a:lumOff val="25000"/>
                  </a:srgbClr>
                </a:solidFill>
                <a:latin typeface="Arial"/>
                <a:cs typeface="Arial"/>
              </a:rPr>
              <a:t>EHS Today, </a:t>
            </a:r>
            <a:r>
              <a:rPr lang="en-US" sz="1000" dirty="0">
                <a:solidFill>
                  <a:srgbClr val="303030">
                    <a:lumMod val="75000"/>
                    <a:lumOff val="25000"/>
                  </a:srgbClr>
                </a:solidFill>
                <a:latin typeface="Arial"/>
                <a:cs typeface="Arial"/>
              </a:rPr>
              <a:t>March 16, 2016. </a:t>
            </a:r>
            <a:r>
              <a:rPr lang="en-US" sz="1000" baseline="30000" dirty="0">
                <a:solidFill>
                  <a:srgbClr val="303030">
                    <a:lumMod val="75000"/>
                    <a:lumOff val="25000"/>
                  </a:srgbClr>
                </a:solidFill>
                <a:latin typeface="Arial"/>
                <a:cs typeface="Arial"/>
              </a:rPr>
              <a:t>4</a:t>
            </a:r>
            <a:r>
              <a:rPr lang="en-US" sz="1000" i="1" dirty="0">
                <a:solidFill>
                  <a:srgbClr val="303030">
                    <a:lumMod val="75000"/>
                    <a:lumOff val="25000"/>
                  </a:srgbClr>
                </a:solidFill>
                <a:latin typeface="Arial"/>
                <a:cs typeface="Arial"/>
              </a:rPr>
              <a:t>Health Affairs</a:t>
            </a:r>
            <a:r>
              <a:rPr lang="en-US" sz="1000" dirty="0">
                <a:solidFill>
                  <a:srgbClr val="303030">
                    <a:lumMod val="75000"/>
                    <a:lumOff val="25000"/>
                  </a:srgbClr>
                </a:solidFill>
                <a:latin typeface="Arial"/>
                <a:cs typeface="Arial"/>
              </a:rPr>
              <a:t>, February 2017. </a:t>
            </a:r>
          </a:p>
        </p:txBody>
      </p:sp>
      <p:sp>
        <p:nvSpPr>
          <p:cNvPr id="18" name="Footer Placeholder 3">
            <a:extLst>
              <a:ext uri="{FF2B5EF4-FFF2-40B4-BE49-F238E27FC236}">
                <a16:creationId xmlns:a16="http://schemas.microsoft.com/office/drawing/2014/main" id="{F0163075-972A-4A83-B375-8BAF5BF4E48A}"/>
              </a:ext>
            </a:extLst>
          </p:cNvPr>
          <p:cNvSpPr txBox="1">
            <a:spLocks/>
          </p:cNvSpPr>
          <p:nvPr/>
        </p:nvSpPr>
        <p:spPr>
          <a:xfrm>
            <a:off x="457199" y="336111"/>
            <a:ext cx="4882551" cy="365125"/>
          </a:xfrm>
          <a:prstGeom prst="rect">
            <a:avLst/>
          </a:prstGeom>
        </p:spPr>
        <p:txBody>
          <a:bodyPr>
            <a:noAutofit/>
          </a:bodyPr>
          <a:lstStyle>
            <a:defPPr>
              <a:defRPr lang="en-US"/>
            </a:defPPr>
            <a:lvl1pPr>
              <a:defRPr lang="en-US" sz="1000" b="0" i="0" baseline="0" smtClean="0">
                <a:solidFill>
                  <a:srgbClr val="646464"/>
                </a:solidFill>
                <a:latin typeface="Arial"/>
                <a:cs typeface="Arial"/>
              </a:defRPr>
            </a:lvl1pPr>
          </a:lstStyle>
          <a:p>
            <a:r>
              <a:rPr lang="en-US" dirty="0"/>
              <a:t>INTEGRATED CHRONIC DISEASE MANAGEMENT FOR SMALL BUSINESSES</a:t>
            </a:r>
          </a:p>
          <a:p>
            <a:endParaRPr lang="en-US" dirty="0"/>
          </a:p>
        </p:txBody>
      </p:sp>
    </p:spTree>
    <p:extLst>
      <p:ext uri="{BB962C8B-B14F-4D97-AF65-F5344CB8AC3E}">
        <p14:creationId xmlns:p14="http://schemas.microsoft.com/office/powerpoint/2010/main" val="2627728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diseases and your small business </a:t>
            </a:r>
          </a:p>
        </p:txBody>
      </p:sp>
      <p:sp>
        <p:nvSpPr>
          <p:cNvPr id="3" name="Text Placeholder 2"/>
          <p:cNvSpPr>
            <a:spLocks noGrp="1"/>
          </p:cNvSpPr>
          <p:nvPr>
            <p:ph type="body" sz="quarter" idx="10"/>
          </p:nvPr>
        </p:nvSpPr>
        <p:spPr>
          <a:xfrm>
            <a:off x="527303" y="1399032"/>
            <a:ext cx="7911847" cy="4297680"/>
          </a:xfrm>
        </p:spPr>
        <p:txBody>
          <a:bodyPr>
            <a:normAutofit/>
          </a:bodyPr>
          <a:lstStyle/>
          <a:p>
            <a:pPr marL="0" indent="0">
              <a:spcAft>
                <a:spcPts val="1400"/>
              </a:spcAft>
              <a:buNone/>
            </a:pPr>
            <a:r>
              <a:rPr lang="en-US" dirty="0"/>
              <a:t>Chronic diseases can have a significant impact on your employees’ quality of life and on your workforce productivity. They’re also a primary driver of health care costs. </a:t>
            </a:r>
          </a:p>
          <a:p>
            <a:pPr marL="854075" indent="-225425">
              <a:buBlip>
                <a:blip r:embed="rId3"/>
              </a:buBlip>
            </a:pPr>
            <a:r>
              <a:rPr lang="en-US" sz="2000" dirty="0"/>
              <a:t>Anxiety</a:t>
            </a:r>
          </a:p>
          <a:p>
            <a:pPr marL="854075" indent="-225425">
              <a:buBlip>
                <a:blip r:embed="rId3"/>
              </a:buBlip>
            </a:pPr>
            <a:r>
              <a:rPr lang="en-US" sz="2000" dirty="0"/>
              <a:t>Asthma</a:t>
            </a:r>
          </a:p>
          <a:p>
            <a:pPr marL="854075" indent="-225425">
              <a:buBlip>
                <a:blip r:embed="rId3"/>
              </a:buBlip>
            </a:pPr>
            <a:r>
              <a:rPr lang="en-US" sz="2000" dirty="0"/>
              <a:t>Cancer</a:t>
            </a:r>
          </a:p>
          <a:p>
            <a:pPr marL="854075" indent="-225425">
              <a:buBlip>
                <a:blip r:embed="rId3"/>
              </a:buBlip>
            </a:pPr>
            <a:r>
              <a:rPr lang="en-US" sz="2000" dirty="0"/>
              <a:t>Cardiovascular disease</a:t>
            </a:r>
          </a:p>
          <a:p>
            <a:pPr marL="854075" indent="-225425">
              <a:buBlip>
                <a:blip r:embed="rId3"/>
              </a:buBlip>
            </a:pPr>
            <a:r>
              <a:rPr lang="en-US" sz="2000" dirty="0"/>
              <a:t>Chronic obstructive </a:t>
            </a:r>
            <a:br>
              <a:rPr lang="en-US" sz="2000" dirty="0"/>
            </a:br>
            <a:r>
              <a:rPr lang="en-US" sz="2000" dirty="0"/>
              <a:t>pulmonary disease (COPD)  </a:t>
            </a:r>
          </a:p>
        </p:txBody>
      </p:sp>
      <p:sp>
        <p:nvSpPr>
          <p:cNvPr id="4" name="Text Placeholder 3">
            <a:extLst>
              <a:ext uri="{FF2B5EF4-FFF2-40B4-BE49-F238E27FC236}">
                <a16:creationId xmlns:a16="http://schemas.microsoft.com/office/drawing/2014/main" id="{B6FDC7A8-AEA1-470B-9E92-A75826398C0C}"/>
              </a:ext>
            </a:extLst>
          </p:cNvPr>
          <p:cNvSpPr>
            <a:spLocks noGrp="1"/>
          </p:cNvSpPr>
          <p:nvPr>
            <p:ph type="body" sz="quarter" idx="12"/>
          </p:nvPr>
        </p:nvSpPr>
        <p:spPr>
          <a:xfrm>
            <a:off x="5114359" y="2632396"/>
            <a:ext cx="3549963" cy="3064316"/>
          </a:xfrm>
        </p:spPr>
        <p:txBody>
          <a:bodyPr/>
          <a:lstStyle/>
          <a:p>
            <a:pPr fontAlgn="auto">
              <a:buBlip>
                <a:blip r:embed="rId3"/>
              </a:buBlip>
            </a:pPr>
            <a:r>
              <a:rPr lang="en-US" sz="2000" dirty="0"/>
              <a:t>Depression</a:t>
            </a:r>
          </a:p>
          <a:p>
            <a:pPr fontAlgn="auto">
              <a:buBlip>
                <a:blip r:embed="rId3"/>
              </a:buBlip>
            </a:pPr>
            <a:r>
              <a:rPr lang="en-US" sz="2000" dirty="0"/>
              <a:t>Diabetes </a:t>
            </a:r>
          </a:p>
          <a:p>
            <a:pPr fontAlgn="auto">
              <a:buBlip>
                <a:blip r:embed="rId3"/>
              </a:buBlip>
            </a:pPr>
            <a:r>
              <a:rPr lang="en-US" sz="2000" dirty="0"/>
              <a:t>Hypertension </a:t>
            </a:r>
          </a:p>
          <a:p>
            <a:pPr fontAlgn="auto">
              <a:buBlip>
                <a:blip r:embed="rId3"/>
              </a:buBlip>
            </a:pPr>
            <a:r>
              <a:rPr lang="en-US" sz="2000" dirty="0"/>
              <a:t>Mental health conditions</a:t>
            </a:r>
          </a:p>
          <a:p>
            <a:pPr fontAlgn="auto">
              <a:buBlip>
                <a:blip r:embed="rId3"/>
              </a:buBlip>
            </a:pPr>
            <a:r>
              <a:rPr lang="en-US" sz="2000" dirty="0"/>
              <a:t>Obesity </a:t>
            </a:r>
          </a:p>
        </p:txBody>
      </p:sp>
      <p:sp>
        <p:nvSpPr>
          <p:cNvPr id="23" name="Footer Placeholder 3">
            <a:extLst>
              <a:ext uri="{FF2B5EF4-FFF2-40B4-BE49-F238E27FC236}">
                <a16:creationId xmlns:a16="http://schemas.microsoft.com/office/drawing/2014/main" id="{3733EEEC-F79F-4946-A978-3D53F3DED7E3}"/>
              </a:ext>
            </a:extLst>
          </p:cNvPr>
          <p:cNvSpPr>
            <a:spLocks noGrp="1"/>
          </p:cNvSpPr>
          <p:nvPr>
            <p:ph type="ftr" sz="quarter" idx="11"/>
          </p:nvPr>
        </p:nvSpPr>
        <p:spPr/>
        <p:txBody>
          <a:bodyPr/>
          <a:lstStyle/>
          <a:p>
            <a:r>
              <a:rPr lang="en-US" dirty="0"/>
              <a:t>INTEGRATED CHRONIC DISEASE MANAGEMENT FOR SMALL BUSINESSES</a:t>
            </a:r>
          </a:p>
          <a:p>
            <a:pPr defTabSz="457200" fontAlgn="auto">
              <a:spcBef>
                <a:spcPts val="300"/>
              </a:spcBef>
              <a:spcAft>
                <a:spcPts val="900"/>
              </a:spcAft>
              <a:buClr>
                <a:schemeClr val="tx1">
                  <a:lumMod val="25000"/>
                  <a:lumOff val="75000"/>
                </a:schemeClr>
              </a:buClr>
              <a:buFont typeface="Wingdings" charset="2"/>
              <a:buNone/>
            </a:pPr>
            <a:endParaRPr lang="en-US" dirty="0"/>
          </a:p>
        </p:txBody>
      </p:sp>
    </p:spTree>
    <p:extLst>
      <p:ext uri="{BB962C8B-B14F-4D97-AF65-F5344CB8AC3E}">
        <p14:creationId xmlns:p14="http://schemas.microsoft.com/office/powerpoint/2010/main" val="38352899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Chronic diseases affect a majority of adults </a:t>
            </a:r>
          </a:p>
        </p:txBody>
      </p:sp>
      <p:sp>
        <p:nvSpPr>
          <p:cNvPr id="6" name="Text Placeholder 5">
            <a:extLst>
              <a:ext uri="{FF2B5EF4-FFF2-40B4-BE49-F238E27FC236}">
                <a16:creationId xmlns:a16="http://schemas.microsoft.com/office/drawing/2014/main" id="{0BCF0A89-A90E-4940-8C34-E044F4E6E097}"/>
              </a:ext>
            </a:extLst>
          </p:cNvPr>
          <p:cNvSpPr>
            <a:spLocks noGrp="1"/>
          </p:cNvSpPr>
          <p:nvPr>
            <p:ph type="body" sz="quarter" idx="10"/>
          </p:nvPr>
        </p:nvSpPr>
        <p:spPr>
          <a:xfrm>
            <a:off x="344933" y="1528965"/>
            <a:ext cx="8229600" cy="4297680"/>
          </a:xfrm>
        </p:spPr>
        <p:txBody>
          <a:bodyPr/>
          <a:lstStyle/>
          <a:p>
            <a:pPr marL="0" indent="0" algn="ctr">
              <a:buNone/>
            </a:pPr>
            <a:r>
              <a:rPr lang="en-US" sz="2400" dirty="0"/>
              <a:t>In the U.S., </a:t>
            </a:r>
            <a:r>
              <a:rPr lang="en-US" sz="3200" dirty="0">
                <a:solidFill>
                  <a:schemeClr val="tx2"/>
                </a:solidFill>
              </a:rPr>
              <a:t>6 in 10 adults </a:t>
            </a:r>
            <a:br>
              <a:rPr lang="en-US" sz="3200" dirty="0">
                <a:solidFill>
                  <a:schemeClr val="tx2"/>
                </a:solidFill>
              </a:rPr>
            </a:br>
            <a:r>
              <a:rPr lang="en-US" sz="2400" dirty="0"/>
              <a:t>live with a chronic disease</a:t>
            </a:r>
          </a:p>
          <a:p>
            <a:pPr marL="0" indent="0" algn="ctr">
              <a:buNone/>
            </a:pPr>
            <a:endParaRPr lang="en-US" sz="3600" dirty="0">
              <a:solidFill>
                <a:srgbClr val="003C71"/>
              </a:solidFill>
            </a:endParaRPr>
          </a:p>
          <a:p>
            <a:pPr marL="0" indent="0" algn="ctr">
              <a:buNone/>
            </a:pPr>
            <a:endParaRPr lang="en-US" sz="3600" dirty="0">
              <a:solidFill>
                <a:srgbClr val="003C71"/>
              </a:solidFill>
            </a:endParaRPr>
          </a:p>
          <a:p>
            <a:pPr marL="0" indent="0" algn="ctr">
              <a:buNone/>
            </a:pPr>
            <a:endParaRPr lang="en-US" sz="3600" dirty="0">
              <a:solidFill>
                <a:srgbClr val="003C71"/>
              </a:solidFill>
            </a:endParaRPr>
          </a:p>
          <a:p>
            <a:pPr marL="0" indent="0" algn="ctr">
              <a:buNone/>
            </a:pPr>
            <a:endParaRPr lang="en-US" sz="3600" dirty="0">
              <a:solidFill>
                <a:srgbClr val="003C71"/>
              </a:solidFill>
            </a:endParaRPr>
          </a:p>
          <a:p>
            <a:pPr marL="0" indent="0" algn="ctr">
              <a:buNone/>
            </a:pPr>
            <a:r>
              <a:rPr lang="en-US" sz="3600" dirty="0">
                <a:solidFill>
                  <a:srgbClr val="003C71"/>
                </a:solidFill>
              </a:rPr>
              <a:t>         </a:t>
            </a:r>
            <a:r>
              <a:rPr lang="en-US" sz="3200" dirty="0">
                <a:solidFill>
                  <a:srgbClr val="003C71"/>
                </a:solidFill>
              </a:rPr>
              <a:t>42%</a:t>
            </a:r>
            <a:r>
              <a:rPr lang="en-US" sz="2800" dirty="0">
                <a:solidFill>
                  <a:srgbClr val="003C71"/>
                </a:solidFill>
              </a:rPr>
              <a:t> </a:t>
            </a:r>
            <a:r>
              <a:rPr lang="en-US" sz="2000" dirty="0">
                <a:solidFill>
                  <a:srgbClr val="303030">
                    <a:lumMod val="75000"/>
                    <a:lumOff val="25000"/>
                  </a:srgbClr>
                </a:solidFill>
              </a:rPr>
              <a:t>have</a:t>
            </a:r>
            <a:r>
              <a:rPr lang="en-US" sz="2800" b="1" dirty="0">
                <a:solidFill>
                  <a:srgbClr val="006BA6"/>
                </a:solidFill>
              </a:rPr>
              <a:t> </a:t>
            </a:r>
            <a:r>
              <a:rPr lang="en-US" sz="2000" dirty="0">
                <a:solidFill>
                  <a:srgbClr val="303030">
                    <a:lumMod val="75000"/>
                    <a:lumOff val="25000"/>
                  </a:srgbClr>
                </a:solidFill>
              </a:rPr>
              <a:t>2 or more</a:t>
            </a:r>
            <a:r>
              <a:rPr lang="en-US" sz="2000" baseline="30000" dirty="0">
                <a:solidFill>
                  <a:srgbClr val="303030">
                    <a:lumMod val="75000"/>
                    <a:lumOff val="25000"/>
                  </a:srgbClr>
                </a:solidFill>
              </a:rPr>
              <a:t>1</a:t>
            </a:r>
            <a:endParaRPr lang="en-US" sz="2400" baseline="30000" dirty="0">
              <a:solidFill>
                <a:srgbClr val="303030">
                  <a:lumMod val="75000"/>
                  <a:lumOff val="25000"/>
                </a:srgbClr>
              </a:solidFill>
            </a:endParaRPr>
          </a:p>
          <a:p>
            <a:pPr marL="0" indent="0" algn="ctr">
              <a:buNone/>
            </a:pPr>
            <a:r>
              <a:rPr lang="en-US" sz="2400" dirty="0"/>
              <a:t> </a:t>
            </a:r>
            <a:endParaRPr lang="en-US" sz="2000" dirty="0"/>
          </a:p>
        </p:txBody>
      </p:sp>
      <p:pic>
        <p:nvPicPr>
          <p:cNvPr id="7" name="Picture 6" descr="Chart showing 6 in 10 adults live with chronic disease">
            <a:extLst>
              <a:ext uri="{FF2B5EF4-FFF2-40B4-BE49-F238E27FC236}">
                <a16:creationId xmlns:a16="http://schemas.microsoft.com/office/drawing/2014/main" id="{F9D4EA15-8F32-405A-BC5E-D34DCEAA882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87475" y="2487732"/>
            <a:ext cx="4890662" cy="2749432"/>
          </a:xfrm>
          <a:prstGeom prst="rect">
            <a:avLst/>
          </a:prstGeom>
        </p:spPr>
      </p:pic>
      <p:sp>
        <p:nvSpPr>
          <p:cNvPr id="27" name="Rectangle 26"/>
          <p:cNvSpPr/>
          <p:nvPr/>
        </p:nvSpPr>
        <p:spPr>
          <a:xfrm>
            <a:off x="396818" y="5992363"/>
            <a:ext cx="8422302" cy="246221"/>
          </a:xfrm>
          <a:prstGeom prst="rect">
            <a:avLst/>
          </a:prstGeom>
        </p:spPr>
        <p:txBody>
          <a:bodyPr wrap="square">
            <a:spAutoFit/>
          </a:bodyPr>
          <a:lstStyle/>
          <a:p>
            <a:r>
              <a:rPr lang="en-US" sz="1000" baseline="30000" dirty="0">
                <a:solidFill>
                  <a:schemeClr val="tx1">
                    <a:lumMod val="75000"/>
                    <a:lumOff val="25000"/>
                  </a:schemeClr>
                </a:solidFill>
                <a:latin typeface="+mn-lt"/>
              </a:rPr>
              <a:t>1</a:t>
            </a:r>
            <a:r>
              <a:rPr lang="en-US" sz="1000" dirty="0">
                <a:solidFill>
                  <a:schemeClr val="tx1">
                    <a:lumMod val="75000"/>
                    <a:lumOff val="25000"/>
                  </a:schemeClr>
                </a:solidFill>
                <a:latin typeface="+mn-lt"/>
              </a:rPr>
              <a:t>RAND, accessed April 10, 2019.   </a:t>
            </a:r>
            <a:endParaRPr lang="en-US" sz="1000" b="1" dirty="0">
              <a:solidFill>
                <a:schemeClr val="tx1">
                  <a:lumMod val="75000"/>
                  <a:lumOff val="25000"/>
                </a:schemeClr>
              </a:solidFill>
              <a:latin typeface="+mn-lt"/>
            </a:endParaRPr>
          </a:p>
        </p:txBody>
      </p:sp>
      <p:sp>
        <p:nvSpPr>
          <p:cNvPr id="56" name="Footer Placeholder 3">
            <a:extLst>
              <a:ext uri="{FF2B5EF4-FFF2-40B4-BE49-F238E27FC236}">
                <a16:creationId xmlns:a16="http://schemas.microsoft.com/office/drawing/2014/main" id="{B1380592-EF28-46F8-9B9B-FB499F557DB8}"/>
              </a:ext>
            </a:extLst>
          </p:cNvPr>
          <p:cNvSpPr>
            <a:spLocks noGrp="1"/>
          </p:cNvSpPr>
          <p:nvPr>
            <p:ph type="ftr" sz="quarter" idx="11"/>
          </p:nvPr>
        </p:nvSpPr>
        <p:spPr/>
        <p:txBody>
          <a:bodyPr/>
          <a:lstStyle/>
          <a:p>
            <a:r>
              <a:rPr lang="en-US" dirty="0"/>
              <a:t>INTEGRATED CHRONIC DISEASE MANAGEMENT FOR SMALL BUSINESSES</a:t>
            </a:r>
          </a:p>
          <a:p>
            <a:endParaRPr lang="en-US" dirty="0"/>
          </a:p>
        </p:txBody>
      </p:sp>
    </p:spTree>
    <p:extLst>
      <p:ext uri="{BB962C8B-B14F-4D97-AF65-F5344CB8AC3E}">
        <p14:creationId xmlns:p14="http://schemas.microsoft.com/office/powerpoint/2010/main" val="3713901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diseases are a primary driver of </a:t>
            </a:r>
            <a:br>
              <a:rPr lang="en-US" dirty="0"/>
            </a:br>
            <a:r>
              <a:rPr lang="en-US" dirty="0"/>
              <a:t>health care costs</a:t>
            </a:r>
          </a:p>
        </p:txBody>
      </p:sp>
      <p:sp>
        <p:nvSpPr>
          <p:cNvPr id="3" name="Text Placeholder 2">
            <a:extLst>
              <a:ext uri="{FF2B5EF4-FFF2-40B4-BE49-F238E27FC236}">
                <a16:creationId xmlns:a16="http://schemas.microsoft.com/office/drawing/2014/main" id="{D0431747-E24A-47B7-A681-96EF17160F9A}"/>
              </a:ext>
            </a:extLst>
          </p:cNvPr>
          <p:cNvSpPr>
            <a:spLocks noGrp="1"/>
          </p:cNvSpPr>
          <p:nvPr>
            <p:ph type="body" sz="quarter" idx="10"/>
          </p:nvPr>
        </p:nvSpPr>
        <p:spPr>
          <a:xfrm>
            <a:off x="3065545" y="3165410"/>
            <a:ext cx="5262794" cy="2055668"/>
          </a:xfrm>
        </p:spPr>
        <p:txBody>
          <a:bodyPr/>
          <a:lstStyle/>
          <a:p>
            <a:pPr marL="0" lvl="0" indent="0" defTabSz="914400" fontAlgn="base">
              <a:spcBef>
                <a:spcPct val="0"/>
              </a:spcBef>
              <a:spcAft>
                <a:spcPct val="0"/>
              </a:spcAft>
              <a:buClrTx/>
              <a:buNone/>
            </a:pPr>
            <a:r>
              <a:rPr lang="en-US" sz="7200" dirty="0">
                <a:solidFill>
                  <a:srgbClr val="003C71"/>
                </a:solidFill>
                <a:cs typeface="+mn-cs"/>
              </a:rPr>
              <a:t>90</a:t>
            </a:r>
            <a:r>
              <a:rPr lang="en-US" sz="6000" baseline="30000" dirty="0">
                <a:solidFill>
                  <a:srgbClr val="003C71"/>
                </a:solidFill>
                <a:cs typeface="+mn-cs"/>
              </a:rPr>
              <a:t>%</a:t>
            </a:r>
            <a:endParaRPr lang="en-US" sz="7200" baseline="30000" dirty="0">
              <a:solidFill>
                <a:srgbClr val="003C71"/>
              </a:solidFill>
              <a:cs typeface="+mn-cs"/>
            </a:endParaRPr>
          </a:p>
          <a:p>
            <a:pPr marL="0" lvl="0" indent="0" defTabSz="914400" fontAlgn="base">
              <a:spcBef>
                <a:spcPct val="0"/>
              </a:spcBef>
              <a:spcAft>
                <a:spcPct val="0"/>
              </a:spcAft>
              <a:buClrTx/>
              <a:buNone/>
            </a:pPr>
            <a:r>
              <a:rPr lang="en-US" sz="2000" dirty="0">
                <a:solidFill>
                  <a:srgbClr val="003C71"/>
                </a:solidFill>
                <a:cs typeface="+mn-cs"/>
              </a:rPr>
              <a:t>of the nation’s health care costs are spent on </a:t>
            </a:r>
            <a:r>
              <a:rPr lang="en-US" sz="2000" b="1" dirty="0">
                <a:solidFill>
                  <a:srgbClr val="003C71"/>
                </a:solidFill>
                <a:cs typeface="+mn-cs"/>
              </a:rPr>
              <a:t>chronic physical and mental conditions</a:t>
            </a:r>
            <a:endParaRPr lang="en-US" sz="2000" b="1" baseline="30000" dirty="0">
              <a:solidFill>
                <a:srgbClr val="003C71"/>
              </a:solidFill>
              <a:cs typeface="+mn-cs"/>
            </a:endParaRPr>
          </a:p>
          <a:p>
            <a:pPr marL="0" lvl="0" indent="0" defTabSz="914400" fontAlgn="base">
              <a:spcBef>
                <a:spcPct val="0"/>
              </a:spcBef>
              <a:spcAft>
                <a:spcPct val="0"/>
              </a:spcAft>
              <a:buClrTx/>
              <a:buNone/>
            </a:pPr>
            <a:endParaRPr lang="en-US" sz="4400" dirty="0">
              <a:solidFill>
                <a:srgbClr val="003C71"/>
              </a:solidFill>
              <a:latin typeface="Calibri" pitchFamily="34" charset="0"/>
              <a:cs typeface="+mn-cs"/>
            </a:endParaRPr>
          </a:p>
          <a:p>
            <a:endParaRPr lang="en-US" dirty="0"/>
          </a:p>
        </p:txBody>
      </p:sp>
      <p:pic>
        <p:nvPicPr>
          <p:cNvPr id="4" name="Picture 3" descr="A stack of dollars showing chronic diseases are 90% of the nation's health care costs">
            <a:extLst>
              <a:ext uri="{FF2B5EF4-FFF2-40B4-BE49-F238E27FC236}">
                <a16:creationId xmlns:a16="http://schemas.microsoft.com/office/drawing/2014/main" id="{8CB20D04-EBBA-45CC-B0A6-39EAED02E3E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69624" y="2072159"/>
            <a:ext cx="1233300" cy="3668242"/>
          </a:xfrm>
          <a:prstGeom prst="rect">
            <a:avLst/>
          </a:prstGeom>
        </p:spPr>
      </p:pic>
      <p:sp>
        <p:nvSpPr>
          <p:cNvPr id="5" name="Rectangle 4">
            <a:extLst>
              <a:ext uri="{FF2B5EF4-FFF2-40B4-BE49-F238E27FC236}">
                <a16:creationId xmlns:a16="http://schemas.microsoft.com/office/drawing/2014/main" id="{D95AF650-C9D3-4C21-B071-B93D7D86E98F}"/>
              </a:ext>
            </a:extLst>
          </p:cNvPr>
          <p:cNvSpPr/>
          <p:nvPr/>
        </p:nvSpPr>
        <p:spPr>
          <a:xfrm>
            <a:off x="457199" y="5987403"/>
            <a:ext cx="8229599" cy="246221"/>
          </a:xfrm>
          <a:prstGeom prst="rect">
            <a:avLst/>
          </a:prstGeom>
        </p:spPr>
        <p:txBody>
          <a:bodyPr wrap="square">
            <a:spAutoFit/>
          </a:bodyPr>
          <a:lstStyle/>
          <a:p>
            <a:pPr lvl="0" defTabSz="457200" fontAlgn="auto">
              <a:spcBef>
                <a:spcPts val="0"/>
              </a:spcBef>
              <a:spcAft>
                <a:spcPts val="0"/>
              </a:spcAft>
              <a:buClr>
                <a:srgbClr val="303030">
                  <a:lumMod val="25000"/>
                  <a:lumOff val="75000"/>
                </a:srgbClr>
              </a:buClr>
            </a:pPr>
            <a:r>
              <a:rPr lang="en-US" sz="1000" dirty="0">
                <a:solidFill>
                  <a:schemeClr val="tx1">
                    <a:lumMod val="75000"/>
                    <a:lumOff val="25000"/>
                  </a:schemeClr>
                </a:solidFill>
                <a:latin typeface="Arial" panose="020B0604020202020204" pitchFamily="34" charset="0"/>
              </a:rPr>
              <a:t>Source: CDC, accessed April 10, 2019.  </a:t>
            </a:r>
            <a:endParaRPr lang="en-US" sz="1000" dirty="0">
              <a:solidFill>
                <a:srgbClr val="303030">
                  <a:lumMod val="75000"/>
                  <a:lumOff val="25000"/>
                </a:srgbClr>
              </a:solidFill>
              <a:latin typeface="Arial"/>
              <a:cs typeface="Arial"/>
            </a:endParaRPr>
          </a:p>
        </p:txBody>
      </p:sp>
      <p:sp>
        <p:nvSpPr>
          <p:cNvPr id="182" name="Footer Placeholder 3">
            <a:extLst>
              <a:ext uri="{FF2B5EF4-FFF2-40B4-BE49-F238E27FC236}">
                <a16:creationId xmlns:a16="http://schemas.microsoft.com/office/drawing/2014/main" id="{8ECFF53A-B7D2-483B-A8A4-245468BE5188}"/>
              </a:ext>
            </a:extLst>
          </p:cNvPr>
          <p:cNvSpPr>
            <a:spLocks noGrp="1"/>
          </p:cNvSpPr>
          <p:nvPr>
            <p:ph type="ftr" sz="quarter" idx="11"/>
          </p:nvPr>
        </p:nvSpPr>
        <p:spPr/>
        <p:txBody>
          <a:bodyPr/>
          <a:lstStyle/>
          <a:p>
            <a:r>
              <a:rPr lang="en-US" dirty="0"/>
              <a:t>INTEGRATED CHRONIC DISEASE MANAGEMENT FOR SMALL BUSINESSES</a:t>
            </a:r>
          </a:p>
          <a:p>
            <a:pPr defTabSz="457200" fontAlgn="auto">
              <a:spcBef>
                <a:spcPts val="300"/>
              </a:spcBef>
              <a:spcAft>
                <a:spcPts val="900"/>
              </a:spcAft>
              <a:buClr>
                <a:schemeClr val="tx1">
                  <a:lumMod val="25000"/>
                  <a:lumOff val="75000"/>
                </a:schemeClr>
              </a:buClr>
              <a:buFont typeface="Wingdings" charset="2"/>
              <a:buNone/>
            </a:pPr>
            <a:endParaRPr lang="en-US" dirty="0"/>
          </a:p>
        </p:txBody>
      </p:sp>
    </p:spTree>
    <p:extLst>
      <p:ext uri="{BB962C8B-B14F-4D97-AF65-F5344CB8AC3E}">
        <p14:creationId xmlns:p14="http://schemas.microsoft.com/office/powerpoint/2010/main" val="1022354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W 2016">
  <a:themeElements>
    <a:clrScheme name="Custom 20">
      <a:dk1>
        <a:srgbClr val="303030"/>
      </a:dk1>
      <a:lt1>
        <a:srgbClr val="FFFFFF"/>
      </a:lt1>
      <a:dk2>
        <a:srgbClr val="003C71"/>
      </a:dk2>
      <a:lt2>
        <a:srgbClr val="696158"/>
      </a:lt2>
      <a:accent1>
        <a:srgbClr val="008578"/>
      </a:accent1>
      <a:accent2>
        <a:srgbClr val="658D1B"/>
      </a:accent2>
      <a:accent3>
        <a:srgbClr val="7C2855"/>
      </a:accent3>
      <a:accent4>
        <a:srgbClr val="006B9E"/>
      </a:accent4>
      <a:accent5>
        <a:srgbClr val="EA7600"/>
      </a:accent5>
      <a:accent6>
        <a:srgbClr val="71C5E8"/>
      </a:accent6>
      <a:hlink>
        <a:srgbClr val="006B9E"/>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accent4"/>
          </a:solidFill>
        </a:ln>
        <a:effectLst/>
      </a:spPr>
      <a:bodyPr/>
      <a:lstStyle/>
      <a:style>
        <a:lnRef idx="2">
          <a:schemeClr val="accent1"/>
        </a:lnRef>
        <a:fillRef idx="0">
          <a:schemeClr val="accent1"/>
        </a:fillRef>
        <a:effectRef idx="1">
          <a:schemeClr val="accent1"/>
        </a:effectRef>
        <a:fontRef idx="minor">
          <a:schemeClr val="tx1"/>
        </a:fontRef>
      </a:style>
    </a:lnDef>
    <a:txDef>
      <a:spPr/>
      <a:bodyPr wrap="square" rtlCol="0">
        <a:spAutoFit/>
      </a:bodyPr>
      <a:lstStyle>
        <a:defPPr marL="0" indent="0" algn="l" fontAlgn="auto">
          <a:buNone/>
          <a:defRPr sz="2200" dirty="0" smtClean="0">
            <a:solidFill>
              <a:schemeClr val="tx1">
                <a:lumMod val="75000"/>
                <a:lumOff val="25000"/>
              </a:schemeClr>
            </a:solidFill>
            <a:latin typeface="+mj-lt"/>
          </a:defRPr>
        </a:defPPr>
      </a:lstStyle>
    </a:txDef>
  </a:objectDefaults>
  <a:extraClrSchemeLst/>
  <a:extLst>
    <a:ext uri="{05A4C25C-085E-4340-85A3-A5531E510DB2}">
      <thm15:themeFamily xmlns:thm15="http://schemas.microsoft.com/office/thememl/2012/main" name="338123305 SB Chronic Conditions Mgmt 1b" id="{1896A472-A326-4F31-B721-712F956C42A0}" vid="{039959D9-B4AA-4D75-B721-6BD59B81B2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17882</TotalTime>
  <Words>8278</Words>
  <Application>Microsoft Office PowerPoint</Application>
  <PresentationFormat>On-screen Show (4:3)</PresentationFormat>
  <Paragraphs>782</Paragraphs>
  <Slides>40</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Arial Narrow</vt:lpstr>
      <vt:lpstr>Calibri</vt:lpstr>
      <vt:lpstr>Wingdings</vt:lpstr>
      <vt:lpstr>BW 2016</vt:lpstr>
      <vt:lpstr>How to use this presentation</vt:lpstr>
      <vt:lpstr>The value of integrated chronic disease management for small businesses </vt:lpstr>
      <vt:lpstr>How integrated chronic disease management can keep your small business healthy  </vt:lpstr>
      <vt:lpstr>Agenda</vt:lpstr>
      <vt:lpstr>Chronic diseases:  A case study for health as a business strategy  </vt:lpstr>
      <vt:lpstr>Health care is a crucial business strategy </vt:lpstr>
      <vt:lpstr>Chronic diseases and your small business </vt:lpstr>
      <vt:lpstr>Chronic diseases affect a majority of adults </vt:lpstr>
      <vt:lpstr>Chronic diseases are a primary driver of  health care costs</vt:lpstr>
      <vt:lpstr>Chronic diseases also drive disability leave costs </vt:lpstr>
      <vt:lpstr>Why it matters: preventing and managing  your employees’ chronic diseases</vt:lpstr>
      <vt:lpstr>How care engagement benefits your workforce </vt:lpstr>
      <vt:lpstr>How the right health partner can help </vt:lpstr>
      <vt:lpstr>Kaiser Permanente’s integrated chronic disease management </vt:lpstr>
      <vt:lpstr>The power of an integrated approach to  chronic disease management</vt:lpstr>
      <vt:lpstr>A skilled partner in chronic disease care </vt:lpstr>
      <vt:lpstr>Our integrated approach produces proven results </vt:lpstr>
      <vt:lpstr>A leader in high-quality care for chronic diseases</vt:lpstr>
      <vt:lpstr>Our research drives evidence-based  best practices</vt:lpstr>
      <vt:lpstr>A wide range of disease management programs are available</vt:lpstr>
      <vt:lpstr>kp.org: A convenient hub for managing health </vt:lpstr>
      <vt:lpstr>No-cost tools and resources at kp.org/choosebetter </vt:lpstr>
      <vt:lpstr>Questions?</vt:lpstr>
      <vt:lpstr>Appendix</vt:lpstr>
      <vt:lpstr>Building a culture of well-being at work </vt:lpstr>
      <vt:lpstr>Keys to creating a healthy workplace</vt:lpstr>
      <vt:lpstr>Diabetes: A chronic disease management  case study </vt:lpstr>
      <vt:lpstr>Diabetes is an all-too-common chronic disease </vt:lpstr>
      <vt:lpstr>Managing diabetes: a comprehensive approach</vt:lpstr>
      <vt:lpstr>A personalized care experience</vt:lpstr>
      <vt:lpstr>Diabetes prevention resources available at Kaiser Permanente </vt:lpstr>
      <vt:lpstr>Personalized care stories</vt:lpstr>
      <vt:lpstr>Carla’s story: Overcoming diabetes</vt:lpstr>
      <vt:lpstr>Will’s story: Overcoming diabetes and depression</vt:lpstr>
      <vt:lpstr>Sydney’s story: Getting high blood pressure  under control</vt:lpstr>
      <vt:lpstr>José’s story: Culturally responsive care for diabetes</vt:lpstr>
      <vt:lpstr>How telehealth supports chronic disease management </vt:lpstr>
      <vt:lpstr>Telehealth and chronic disease management</vt:lpstr>
      <vt:lpstr>Kaiser Permanente members can access a broad range of telehealth care options</vt:lpstr>
      <vt:lpstr>Telehealth uses resources more effectively and keeps costs down</vt:lpstr>
    </vt:vector>
  </TitlesOfParts>
  <Company>Kaiser Permanente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 M Cole</dc:creator>
  <cp:lastModifiedBy>Michael Parker</cp:lastModifiedBy>
  <cp:revision>451</cp:revision>
  <cp:lastPrinted>2019-04-25T17:03:12Z</cp:lastPrinted>
  <dcterms:created xsi:type="dcterms:W3CDTF">2019-02-22T21:38:50Z</dcterms:created>
  <dcterms:modified xsi:type="dcterms:W3CDTF">2019-08-02T17:20:44Z</dcterms:modified>
</cp:coreProperties>
</file>